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6858000" cx="12192000"/>
  <p:notesSz cx="12192000" cy="6858000"/>
  <p:embeddedFontLst>
    <p:embeddedFont>
      <p:font typeface="Inter SemiBold"/>
      <p:regular r:id="rId19"/>
      <p:bold r:id="rId20"/>
      <p:italic r:id="rId21"/>
      <p:boldItalic r:id="rId22"/>
    </p:embeddedFont>
    <p:embeddedFont>
      <p:font typeface="Inter"/>
      <p:regular r:id="rId23"/>
      <p:bold r:id="rId24"/>
      <p:italic r:id="rId25"/>
      <p:boldItalic r:id="rId26"/>
    </p:embeddedFont>
    <p:embeddedFont>
      <p:font typeface="Inter Medium"/>
      <p:regular r:id="rId27"/>
      <p:bold r:id="rId28"/>
      <p:italic r:id="rId29"/>
      <p:boldItalic r:id="rId30"/>
    </p:embeddedFont>
    <p:embeddedFont>
      <p:font typeface="Century Gothic"/>
      <p:regular r:id="rId31"/>
      <p:bold r:id="rId32"/>
      <p:italic r:id="rId33"/>
      <p:boldItalic r:id="rId34"/>
    </p:embeddedFont>
    <p:embeddedFont>
      <p:font typeface="Inter Black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SemiBold-bold.fntdata"/><Relationship Id="rId22" Type="http://schemas.openxmlformats.org/officeDocument/2006/relationships/font" Target="fonts/InterSemiBold-boldItalic.fntdata"/><Relationship Id="rId21" Type="http://schemas.openxmlformats.org/officeDocument/2006/relationships/font" Target="fonts/InterSemiBold-italic.fntdata"/><Relationship Id="rId24" Type="http://schemas.openxmlformats.org/officeDocument/2006/relationships/font" Target="fonts/Inter-bold.fntdata"/><Relationship Id="rId23" Type="http://schemas.openxmlformats.org/officeDocument/2006/relationships/font" Target="fonts/Inter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Inter-boldItalic.fntdata"/><Relationship Id="rId25" Type="http://schemas.openxmlformats.org/officeDocument/2006/relationships/font" Target="fonts/Inter-italic.fntdata"/><Relationship Id="rId28" Type="http://schemas.openxmlformats.org/officeDocument/2006/relationships/font" Target="fonts/InterMedium-bold.fntdata"/><Relationship Id="rId27" Type="http://schemas.openxmlformats.org/officeDocument/2006/relationships/font" Target="fonts/InterMedium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InterMedium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enturyGothic-regular.fntdata"/><Relationship Id="rId30" Type="http://schemas.openxmlformats.org/officeDocument/2006/relationships/font" Target="fonts/InterMedium-boldItalic.fntdata"/><Relationship Id="rId11" Type="http://schemas.openxmlformats.org/officeDocument/2006/relationships/slide" Target="slides/slide5.xml"/><Relationship Id="rId33" Type="http://schemas.openxmlformats.org/officeDocument/2006/relationships/font" Target="fonts/CenturyGothic-italic.fntdata"/><Relationship Id="rId10" Type="http://schemas.openxmlformats.org/officeDocument/2006/relationships/slide" Target="slides/slide4.xml"/><Relationship Id="rId32" Type="http://schemas.openxmlformats.org/officeDocument/2006/relationships/font" Target="fonts/CenturyGothic-bold.fntdata"/><Relationship Id="rId13" Type="http://schemas.openxmlformats.org/officeDocument/2006/relationships/slide" Target="slides/slide7.xml"/><Relationship Id="rId35" Type="http://schemas.openxmlformats.org/officeDocument/2006/relationships/font" Target="fonts/InterBlack-bold.fntdata"/><Relationship Id="rId12" Type="http://schemas.openxmlformats.org/officeDocument/2006/relationships/slide" Target="slides/slide6.xml"/><Relationship Id="rId34" Type="http://schemas.openxmlformats.org/officeDocument/2006/relationships/font" Target="fonts/CenturyGothic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InterBlack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InterSemiBold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inglegrain.com/digital-marketing/ar-experiences-that-boosted-conversion-rates-by-189/" TargetMode="External"/><Relationship Id="rId3" Type="http://schemas.openxmlformats.org/officeDocument/2006/relationships/hyperlink" Target="https://www.bvdw.org/news-und-publikationen/3d-produktvisualisierung-e-commerce/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006fe029f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d006fe029f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d006fe029f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ca510a83ea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ca510a83ea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ca510a83ea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bc78d31b03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bc78d31b03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bc78d31b03_0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bc78d31b03_0_7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bc78d31b03_0_7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bc78d31b03_0_7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c78d31b03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bc78d31b03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bc78d31b03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b02e82e0a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cb02e82e0a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cb02e82e0a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ca510a83ea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ca510a83ea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ca510a83ea_1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ca510a83ea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ca510a83ea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3ca510a83ea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ca510a83ea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ca510a83ea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ca510a83ea_1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bc78d31b03_0_2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bc78d31b03_0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AR Experiences That Boosted Conversion Rates by 189% - Single Grain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latin typeface="Arial"/>
                <a:ea typeface="Arial"/>
                <a:cs typeface="Arial"/>
                <a:sym typeface="Arial"/>
              </a:rPr>
              <a:t>White Paper: </a:t>
            </a:r>
            <a:r>
              <a:rPr lang="de-DE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Vorteile von 3D-Modellen im E-Commerce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3bc78d31b03_0_2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bc78d31b03_0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bc78d31b03_0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bc78d31b03_0_1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bc78d31b03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bc78d31b03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bc78d31b03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nutzerdefiniertes Layout &quot;1&quot;">
  <p:cSld name="CUSTOM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title="Gradient_GENERIO_011025_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title="GENERIO_erweiterte_Bildmarke_weis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775" y="1331800"/>
            <a:ext cx="1622449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2085750" y="2806800"/>
            <a:ext cx="8020500" cy="124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266250" y="3862650"/>
            <a:ext cx="11659500" cy="202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ctr">
              <a:spcBef>
                <a:spcPts val="1000"/>
              </a:spcBef>
              <a:spcAft>
                <a:spcPts val="0"/>
              </a:spcAft>
              <a:buSzPts val="2400"/>
              <a:buFont typeface="Inter"/>
              <a:buChar char="•"/>
              <a:defRPr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>
              <a:spcBef>
                <a:spcPts val="500"/>
              </a:spcBef>
              <a:spcAft>
                <a:spcPts val="0"/>
              </a:spcAft>
              <a:buSzPts val="20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2pPr>
            <a:lvl3pPr indent="-342900" lvl="2" marL="1371600">
              <a:spcBef>
                <a:spcPts val="500"/>
              </a:spcBef>
              <a:spcAft>
                <a:spcPts val="0"/>
              </a:spcAft>
              <a:buSzPts val="18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3pPr>
            <a:lvl4pPr indent="-330200" lvl="3" marL="1828800"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4pPr>
            <a:lvl5pPr indent="-330200" lvl="4" marL="2286000"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Font typeface="Inter"/>
              <a:buChar char="•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ld">
  <p:cSld name="2_Bild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 und Inhalt">
  <p:cSld name="1_Titel und Inhal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/>
          <p:nvPr>
            <p:ph idx="2" type="pic"/>
          </p:nvPr>
        </p:nvSpPr>
        <p:spPr>
          <a:xfrm>
            <a:off x="838200" y="1951682"/>
            <a:ext cx="900000" cy="900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13"/>
          <p:cNvSpPr/>
          <p:nvPr>
            <p:ph idx="3" type="pic"/>
          </p:nvPr>
        </p:nvSpPr>
        <p:spPr>
          <a:xfrm>
            <a:off x="838200" y="3036372"/>
            <a:ext cx="900000" cy="900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13"/>
          <p:cNvSpPr/>
          <p:nvPr>
            <p:ph idx="4" type="pic"/>
          </p:nvPr>
        </p:nvSpPr>
        <p:spPr>
          <a:xfrm>
            <a:off x="838200" y="4121064"/>
            <a:ext cx="900000" cy="900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7" name="Google Shape;57;p13"/>
          <p:cNvSpPr/>
          <p:nvPr>
            <p:ph idx="5" type="pic"/>
          </p:nvPr>
        </p:nvSpPr>
        <p:spPr>
          <a:xfrm>
            <a:off x="838200" y="5205755"/>
            <a:ext cx="900000" cy="900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2011680" y="1967694"/>
            <a:ext cx="93420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6" type="body"/>
          </p:nvPr>
        </p:nvSpPr>
        <p:spPr>
          <a:xfrm>
            <a:off x="2011680" y="3044379"/>
            <a:ext cx="93420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7" type="body"/>
          </p:nvPr>
        </p:nvSpPr>
        <p:spPr>
          <a:xfrm>
            <a:off x="2011680" y="4129070"/>
            <a:ext cx="93420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8" type="body"/>
          </p:nvPr>
        </p:nvSpPr>
        <p:spPr>
          <a:xfrm>
            <a:off x="2011680" y="5213761"/>
            <a:ext cx="93420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>
            <p:ph idx="9" type="body"/>
          </p:nvPr>
        </p:nvSpPr>
        <p:spPr>
          <a:xfrm>
            <a:off x="1349830" y="6356349"/>
            <a:ext cx="902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el und Inhalt">
  <p:cSld name="2_Titel und Inhal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/>
          <p:nvPr>
            <p:ph idx="2" type="pic"/>
          </p:nvPr>
        </p:nvSpPr>
        <p:spPr>
          <a:xfrm>
            <a:off x="838200" y="1941681"/>
            <a:ext cx="1224000" cy="1224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" name="Google Shape;68;p14"/>
          <p:cNvSpPr/>
          <p:nvPr>
            <p:ph idx="3" type="pic"/>
          </p:nvPr>
        </p:nvSpPr>
        <p:spPr>
          <a:xfrm>
            <a:off x="838200" y="3411518"/>
            <a:ext cx="1224000" cy="1224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" name="Google Shape;69;p14"/>
          <p:cNvSpPr/>
          <p:nvPr>
            <p:ph idx="4" type="pic"/>
          </p:nvPr>
        </p:nvSpPr>
        <p:spPr>
          <a:xfrm>
            <a:off x="838200" y="4881355"/>
            <a:ext cx="1224000" cy="1224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2440305" y="2111688"/>
            <a:ext cx="89136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5" type="body"/>
          </p:nvPr>
        </p:nvSpPr>
        <p:spPr>
          <a:xfrm>
            <a:off x="2440305" y="3581524"/>
            <a:ext cx="89136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6" type="body"/>
          </p:nvPr>
        </p:nvSpPr>
        <p:spPr>
          <a:xfrm>
            <a:off x="2440305" y="5057322"/>
            <a:ext cx="89136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>
            <p:ph idx="7" type="body"/>
          </p:nvPr>
        </p:nvSpPr>
        <p:spPr>
          <a:xfrm>
            <a:off x="1349830" y="6356349"/>
            <a:ext cx="902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lder">
  <p:cSld name="3_Bild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>
            <p:ph idx="2" type="pic"/>
          </p:nvPr>
        </p:nvSpPr>
        <p:spPr>
          <a:xfrm>
            <a:off x="8124000" y="0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5"/>
          <p:cNvSpPr/>
          <p:nvPr>
            <p:ph idx="3" type="pic"/>
          </p:nvPr>
        </p:nvSpPr>
        <p:spPr>
          <a:xfrm>
            <a:off x="0" y="0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5"/>
          <p:cNvSpPr/>
          <p:nvPr>
            <p:ph idx="4" type="pic"/>
          </p:nvPr>
        </p:nvSpPr>
        <p:spPr>
          <a:xfrm>
            <a:off x="4062000" y="0"/>
            <a:ext cx="4068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ilder">
  <p:cSld name="7_Bil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>
            <p:ph idx="2" type="pic"/>
          </p:nvPr>
        </p:nvSpPr>
        <p:spPr>
          <a:xfrm>
            <a:off x="8124000" y="0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6"/>
          <p:cNvSpPr/>
          <p:nvPr>
            <p:ph idx="3" type="pic"/>
          </p:nvPr>
        </p:nvSpPr>
        <p:spPr>
          <a:xfrm>
            <a:off x="0" y="0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6"/>
          <p:cNvSpPr/>
          <p:nvPr>
            <p:ph idx="4" type="pic"/>
          </p:nvPr>
        </p:nvSpPr>
        <p:spPr>
          <a:xfrm>
            <a:off x="4062000" y="0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1349830" y="6356349"/>
            <a:ext cx="902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lder">
  <p:cSld name="6_Bil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>
            <p:ph idx="2" type="pic"/>
          </p:nvPr>
        </p:nvSpPr>
        <p:spPr>
          <a:xfrm>
            <a:off x="0" y="1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7"/>
          <p:cNvSpPr/>
          <p:nvPr>
            <p:ph idx="3" type="pic"/>
          </p:nvPr>
        </p:nvSpPr>
        <p:spPr>
          <a:xfrm>
            <a:off x="4062000" y="1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7"/>
          <p:cNvSpPr/>
          <p:nvPr>
            <p:ph idx="4" type="pic"/>
          </p:nvPr>
        </p:nvSpPr>
        <p:spPr>
          <a:xfrm>
            <a:off x="8124000" y="1"/>
            <a:ext cx="406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7"/>
          <p:cNvSpPr/>
          <p:nvPr/>
        </p:nvSpPr>
        <p:spPr>
          <a:xfrm>
            <a:off x="0" y="6200502"/>
            <a:ext cx="12192000" cy="657600"/>
          </a:xfrm>
          <a:prstGeom prst="rect">
            <a:avLst/>
          </a:prstGeom>
          <a:solidFill>
            <a:srgbClr val="F2F2F2">
              <a:alpha val="7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1349830" y="6356349"/>
            <a:ext cx="902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lder">
  <p:cSld name="4_Bild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>
            <p:ph idx="2" type="pic"/>
          </p:nvPr>
        </p:nvSpPr>
        <p:spPr>
          <a:xfrm>
            <a:off x="8101607" y="14514"/>
            <a:ext cx="40680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8"/>
          <p:cNvSpPr/>
          <p:nvPr>
            <p:ph idx="3" type="pic"/>
          </p:nvPr>
        </p:nvSpPr>
        <p:spPr>
          <a:xfrm>
            <a:off x="4548" y="14514"/>
            <a:ext cx="40680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8"/>
          <p:cNvSpPr/>
          <p:nvPr>
            <p:ph idx="4" type="pic"/>
          </p:nvPr>
        </p:nvSpPr>
        <p:spPr>
          <a:xfrm>
            <a:off x="4051394" y="14514"/>
            <a:ext cx="40680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8"/>
          <p:cNvSpPr/>
          <p:nvPr>
            <p:ph idx="5" type="pic"/>
          </p:nvPr>
        </p:nvSpPr>
        <p:spPr>
          <a:xfrm>
            <a:off x="8101607" y="3424620"/>
            <a:ext cx="40680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8"/>
          <p:cNvSpPr/>
          <p:nvPr>
            <p:ph idx="6" type="pic"/>
          </p:nvPr>
        </p:nvSpPr>
        <p:spPr>
          <a:xfrm>
            <a:off x="4548" y="3424620"/>
            <a:ext cx="4068000" cy="34308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8"/>
          <p:cNvSpPr/>
          <p:nvPr>
            <p:ph idx="7" type="pic"/>
          </p:nvPr>
        </p:nvSpPr>
        <p:spPr>
          <a:xfrm>
            <a:off x="4051394" y="3424620"/>
            <a:ext cx="4068000" cy="343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>
  <p:cSld name="Le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1349830" y="6356349"/>
            <a:ext cx="902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>
            <p:ph idx="2" type="body"/>
          </p:nvPr>
        </p:nvSpPr>
        <p:spPr>
          <a:xfrm>
            <a:off x="1349830" y="6356349"/>
            <a:ext cx="902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el">
  <p:cSld name="6_Titel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1349830" y="6356349"/>
            <a:ext cx="9022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nutzerdefiniertes Layout &quot;2&quot;">
  <p:cSld name="CUSTOM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8382600" cy="10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 title="GENERIO_erweitertes_Logo_blau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65200" y="214825"/>
            <a:ext cx="2213100" cy="5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>
  <p:cSld name="Bild mit Überschrif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>
            <p:ph idx="2" type="pic"/>
          </p:nvPr>
        </p:nvSpPr>
        <p:spPr>
          <a:xfrm>
            <a:off x="7624916" y="0"/>
            <a:ext cx="456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2"/>
          <p:cNvSpPr txBox="1"/>
          <p:nvPr>
            <p:ph type="title"/>
          </p:nvPr>
        </p:nvSpPr>
        <p:spPr>
          <a:xfrm>
            <a:off x="839788" y="365125"/>
            <a:ext cx="6600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839788" y="1825625"/>
            <a:ext cx="6600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121" name="Google Shape;12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>
            <p:ph idx="3" type="body"/>
          </p:nvPr>
        </p:nvSpPr>
        <p:spPr>
          <a:xfrm>
            <a:off x="1349830" y="6356349"/>
            <a:ext cx="60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ld mit Überschrift">
  <p:cSld name="1_Bild mit Überschrif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/>
          <p:nvPr>
            <p:ph idx="2" type="pic"/>
          </p:nvPr>
        </p:nvSpPr>
        <p:spPr>
          <a:xfrm>
            <a:off x="0" y="0"/>
            <a:ext cx="456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3"/>
          <p:cNvSpPr txBox="1"/>
          <p:nvPr>
            <p:ph type="title"/>
          </p:nvPr>
        </p:nvSpPr>
        <p:spPr>
          <a:xfrm>
            <a:off x="4753027" y="365125"/>
            <a:ext cx="6600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4753027" y="1825625"/>
            <a:ext cx="6600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128" name="Google Shape;12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53027" y="6356349"/>
            <a:ext cx="370281" cy="36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>
            <p:ph idx="3" type="body"/>
          </p:nvPr>
        </p:nvSpPr>
        <p:spPr>
          <a:xfrm>
            <a:off x="5309250" y="6356349"/>
            <a:ext cx="506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nutzerdefiniertes Layout &quot;2&quot; 1 1">
  <p:cSld name="CUSTOM_1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838200" y="365125"/>
            <a:ext cx="8382600" cy="10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 überschrift">
  <p:cSld name="Abschnitts- überschrif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10510687" y="6356349"/>
            <a:ext cx="843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el">
  <p:cSld name="7_Titel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>
  <p:cSld name="Titelfoli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8"/>
          <p:cNvSpPr/>
          <p:nvPr/>
        </p:nvSpPr>
        <p:spPr>
          <a:xfrm>
            <a:off x="0" y="4882100"/>
            <a:ext cx="12192000" cy="1975800"/>
          </a:xfrm>
          <a:prstGeom prst="rect">
            <a:avLst/>
          </a:prstGeom>
          <a:solidFill>
            <a:srgbClr val="F2F2F2">
              <a:alpha val="749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9754" y="5124280"/>
            <a:ext cx="1572461" cy="146275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/>
        </p:nvSpPr>
        <p:spPr>
          <a:xfrm>
            <a:off x="512197" y="5124279"/>
            <a:ext cx="95478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200"/>
              <a:buFont typeface="Century Gothic"/>
              <a:buNone/>
            </a:pPr>
            <a:r>
              <a:rPr lang="de-DE" sz="32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Titel</a:t>
            </a:r>
            <a:endParaRPr/>
          </a:p>
        </p:txBody>
      </p:sp>
      <p:sp>
        <p:nvSpPr>
          <p:cNvPr id="40" name="Google Shape;40;p8"/>
          <p:cNvSpPr txBox="1"/>
          <p:nvPr/>
        </p:nvSpPr>
        <p:spPr>
          <a:xfrm>
            <a:off x="512196" y="5829807"/>
            <a:ext cx="95478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None/>
            </a:pPr>
            <a:r>
              <a:rPr lang="de-DE" sz="20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Autor</a:t>
            </a:r>
            <a:endParaRPr sz="2000">
              <a:solidFill>
                <a:srgbClr val="888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Arial"/>
              <a:buNone/>
            </a:pPr>
            <a:r>
              <a:rPr lang="de-DE" sz="200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University of Duisburg-Essen</a:t>
            </a:r>
            <a:endParaRPr sz="2000">
              <a:solidFill>
                <a:srgbClr val="888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bschnitts-b">
  <p:cSld name="1_Abschnitts-b">
    <p:bg>
      <p:bgPr>
        <a:solidFill>
          <a:srgbClr val="262626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ld">
  <p:cSld name="1_Bild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0" y="4754881"/>
            <a:ext cx="12192000" cy="981000"/>
          </a:xfrm>
          <a:prstGeom prst="rect">
            <a:avLst/>
          </a:prstGeom>
          <a:solidFill>
            <a:srgbClr val="D8D8D8">
              <a:alpha val="66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ld">
  <p:cSld name="3_Bild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1"/>
          <p:cNvSpPr txBox="1"/>
          <p:nvPr>
            <p:ph type="title"/>
          </p:nvPr>
        </p:nvSpPr>
        <p:spPr>
          <a:xfrm>
            <a:off x="0" y="4884420"/>
            <a:ext cx="12192000" cy="721800"/>
          </a:xfrm>
          <a:prstGeom prst="rect">
            <a:avLst/>
          </a:prstGeom>
          <a:solidFill>
            <a:schemeClr val="lt1">
              <a:alpha val="8471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0"/>
              <a:buFont typeface="Century Gothic"/>
              <a:buNone/>
              <a:defRPr sz="40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8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9.xml"/><Relationship Id="rId1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ter"/>
              <a:buNone/>
              <a:defRPr i="0" sz="4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Char char="•"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•"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•"/>
              <a:defRPr i="0" sz="1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•"/>
              <a:defRPr i="0" sz="1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•"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•"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•"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•"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cxnSp>
        <p:nvCxnSpPr>
          <p:cNvPr id="12" name="Google Shape;12;p1"/>
          <p:cNvCxnSpPr/>
          <p:nvPr/>
        </p:nvCxnSpPr>
        <p:spPr>
          <a:xfrm>
            <a:off x="-866274" y="-17854863"/>
            <a:ext cx="13058274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" name="Google Shape;13;p1"/>
          <p:cNvCxnSpPr/>
          <p:nvPr/>
        </p:nvCxnSpPr>
        <p:spPr>
          <a:xfrm>
            <a:off x="0" y="25322464"/>
            <a:ext cx="13058274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cxnSp>
        <p:nvCxnSpPr>
          <p:cNvPr id="27" name="Google Shape;27;p5"/>
          <p:cNvCxnSpPr/>
          <p:nvPr/>
        </p:nvCxnSpPr>
        <p:spPr>
          <a:xfrm>
            <a:off x="-866274" y="-17854863"/>
            <a:ext cx="130584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5"/>
          <p:cNvCxnSpPr/>
          <p:nvPr/>
        </p:nvCxnSpPr>
        <p:spPr>
          <a:xfrm>
            <a:off x="0" y="25322464"/>
            <a:ext cx="130584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3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2.png"/><Relationship Id="rId15" Type="http://schemas.openxmlformats.org/officeDocument/2006/relationships/image" Target="../media/image33.png"/><Relationship Id="rId14" Type="http://schemas.openxmlformats.org/officeDocument/2006/relationships/image" Target="../media/image43.png"/><Relationship Id="rId17" Type="http://schemas.openxmlformats.org/officeDocument/2006/relationships/image" Target="../media/image32.png"/><Relationship Id="rId16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21.png"/><Relationship Id="rId18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8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b="8083" l="0" r="0" t="8074"/>
          <a:stretch/>
        </p:blipFill>
        <p:spPr>
          <a:xfrm>
            <a:off x="0" y="0"/>
            <a:ext cx="12192000" cy="684814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3839375" y="349925"/>
            <a:ext cx="7131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40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Passt dieser Sessel </a:t>
            </a:r>
            <a:br>
              <a:rPr b="1" lang="de-DE" sz="40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de-DE" sz="40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in Ihr Wohnzimmer?</a:t>
            </a:r>
            <a:endParaRPr b="1" sz="40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8" name="Google Shape;138;p24" title="GENERIO_erweitertes_Logo_bla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777" y="261500"/>
            <a:ext cx="4161577" cy="9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3" title="GENERIO_erweitertes_Logo_bla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5200" y="214825"/>
            <a:ext cx="2213100" cy="5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75" y="4679081"/>
            <a:ext cx="3169506" cy="87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4669" y="4991626"/>
            <a:ext cx="3169507" cy="42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2657" y="4519151"/>
            <a:ext cx="1192506" cy="11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1520" y="4699607"/>
            <a:ext cx="3075677" cy="83162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 txBox="1"/>
          <p:nvPr/>
        </p:nvSpPr>
        <p:spPr>
          <a:xfrm>
            <a:off x="838200" y="1675910"/>
            <a:ext cx="3258600" cy="22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5+ NDAs</a:t>
            </a:r>
            <a:endParaRPr b="1"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mit großen Unternehmen und Plattformen abgeschlossen.</a:t>
            </a:r>
            <a:endParaRPr sz="2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2" name="Google Shape;252;p33"/>
          <p:cNvSpPr txBox="1"/>
          <p:nvPr>
            <p:ph type="title"/>
          </p:nvPr>
        </p:nvSpPr>
        <p:spPr>
          <a:xfrm>
            <a:off x="838200" y="365125"/>
            <a:ext cx="8382600" cy="10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400"/>
              <a:t>Starke Marktvalidierung.</a:t>
            </a:r>
            <a:endParaRPr b="1"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400">
                <a:solidFill>
                  <a:srgbClr val="4008EA"/>
                </a:solidFill>
              </a:rPr>
              <a:t>Skalierung als nächster Schritt.</a:t>
            </a:r>
            <a:endParaRPr b="1" sz="3400">
              <a:solidFill>
                <a:srgbClr val="4008EA"/>
              </a:solidFill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4466700" y="1675898"/>
            <a:ext cx="3258600" cy="22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 </a:t>
            </a:r>
            <a:r>
              <a:rPr b="1" lang="de-DE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marktspezifische</a:t>
            </a:r>
            <a:r>
              <a:rPr b="1" lang="de-DE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Pilotprojekte erfolgreich abgeschlossen.</a:t>
            </a:r>
            <a:endParaRPr b="1"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3D-Bedarf im Markt validiert</a:t>
            </a:r>
            <a:endParaRPr sz="2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7914400" y="1675908"/>
            <a:ext cx="4132800" cy="2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Aktiver Austausch mit führenden  E-Commerce Plattformen.</a:t>
            </a:r>
            <a:endParaRPr b="1"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Integrations- und Rollout-Gespräche laufen.</a:t>
            </a:r>
            <a:r>
              <a:rPr lang="de-DE" sz="2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2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 rot="359191">
            <a:off x="8455861" y="963276"/>
            <a:ext cx="3000161" cy="4618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2526150" y="3990098"/>
            <a:ext cx="713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de-DE" sz="2800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Ausgewählte Kunden &amp; Pilotpartner</a:t>
            </a:r>
            <a:endParaRPr b="1" sz="2800">
              <a:solidFill>
                <a:srgbClr val="4008E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7" name="Google Shape;257;p33"/>
          <p:cNvSpPr txBox="1"/>
          <p:nvPr/>
        </p:nvSpPr>
        <p:spPr>
          <a:xfrm>
            <a:off x="51475" y="6460470"/>
            <a:ext cx="792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/>
              <a:t>Zusätzliche Partnerschaften unter Vertraulichkeit. Mehr dazu in den kommenden Monaten.</a:t>
            </a:r>
            <a:endParaRPr sz="1100"/>
          </a:p>
        </p:txBody>
      </p:sp>
      <p:sp>
        <p:nvSpPr>
          <p:cNvPr id="258" name="Google Shape;258;p33"/>
          <p:cNvSpPr txBox="1"/>
          <p:nvPr/>
        </p:nvSpPr>
        <p:spPr>
          <a:xfrm>
            <a:off x="439200" y="5809025"/>
            <a:ext cx="11313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de-DE" sz="2200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Finanziert: €100.000 Convertible – Jüngste Finanzierung durch die NRW.BANK</a:t>
            </a:r>
            <a:endParaRPr b="1" sz="2200">
              <a:solidFill>
                <a:srgbClr val="4008E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0" y="6246425"/>
            <a:ext cx="12192000" cy="629400"/>
          </a:xfrm>
          <a:prstGeom prst="rect">
            <a:avLst/>
          </a:prstGeom>
          <a:solidFill>
            <a:srgbClr val="EAEEF6"/>
          </a:solidFill>
          <a:ln cap="flat" cmpd="sng" w="9525">
            <a:solidFill>
              <a:srgbClr val="EAEE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5" name="Google Shape;265;p34"/>
          <p:cNvSpPr txBox="1"/>
          <p:nvPr>
            <p:ph type="title"/>
          </p:nvPr>
        </p:nvSpPr>
        <p:spPr>
          <a:xfrm>
            <a:off x="838200" y="365125"/>
            <a:ext cx="8382600" cy="10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2600"/>
              <a:t>Founder-led. </a:t>
            </a:r>
            <a:r>
              <a:rPr lang="de-DE" sz="2600">
                <a:solidFill>
                  <a:srgbClr val="4008EA"/>
                </a:solidFill>
              </a:rPr>
              <a:t>Technically Deep. </a:t>
            </a:r>
            <a:r>
              <a:rPr b="1" lang="de-DE" sz="2600"/>
              <a:t>Enterprise-Ready.</a:t>
            </a:r>
            <a:endParaRPr b="1" sz="26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/>
          </a:p>
        </p:txBody>
      </p:sp>
      <p:pic>
        <p:nvPicPr>
          <p:cNvPr id="266" name="Google Shape;2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759" y="1329048"/>
            <a:ext cx="1459200" cy="145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46" y="2990691"/>
            <a:ext cx="1459200" cy="145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759" y="4652353"/>
            <a:ext cx="1459200" cy="145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2787" y="1325161"/>
            <a:ext cx="1459200" cy="146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2763" y="4661562"/>
            <a:ext cx="1459200" cy="145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2775" y="2990688"/>
            <a:ext cx="1459200" cy="145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2121825" y="1373725"/>
            <a:ext cx="3000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</a:rPr>
              <a:t>Dr. Jonas Auda (CEO)</a:t>
            </a:r>
            <a:r>
              <a:rPr lang="de-DE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Doktor der Informatik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V</a:t>
            </a:r>
            <a:r>
              <a:rPr lang="de-DE" sz="1100">
                <a:solidFill>
                  <a:schemeClr val="dk1"/>
                </a:solidFill>
              </a:rPr>
              <a:t>erantwortlich für Vertrieb, Kundenqualifizierung, Produktstrategie und Go-to-Market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Bringt ein großes B2B-Netzwerk von Entscheidungsträgern mit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2121825" y="3129625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</a:rPr>
              <a:t>Dr. Uwe Grünefeld (CTO)</a:t>
            </a:r>
            <a:r>
              <a:rPr lang="de-DE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Doktor in KI Systemen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Verantwortlich für Kerntechnologie, KI-Modellentwicklung und technische Weiterentwicklung der Plattform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2121825" y="4790861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</a:rPr>
              <a:t>Metehan Ertaş (Head of IT-Infrastructure)</a:t>
            </a:r>
            <a:r>
              <a:rPr lang="de-DE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Verantwortlich für stabilen Betrieb, Skalierung und Infrastruktur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Technisches Fachwissen im Bereich skalierbarer Cloud-Systeme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7375175" y="1458475"/>
            <a:ext cx="35703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</a:rPr>
              <a:t>Niklas Pfützenreuter (</a:t>
            </a:r>
            <a:r>
              <a:rPr b="1" lang="de-DE" sz="1100">
                <a:solidFill>
                  <a:schemeClr val="dk1"/>
                </a:solidFill>
              </a:rPr>
              <a:t>Key Accounts &amp; Accounting</a:t>
            </a:r>
            <a:r>
              <a:rPr b="1" lang="de-DE" sz="1100">
                <a:solidFill>
                  <a:schemeClr val="dk1"/>
                </a:solidFill>
              </a:rPr>
              <a:t>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Pflegt Partnerschaften und Unternehmensbeziehungen, Buchhaltung und Finanzen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Verbindet technisches Wissen mit Kundenerfolg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7375200" y="3204600"/>
            <a:ext cx="35703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</a:rPr>
              <a:t>Mike Ull (</a:t>
            </a:r>
            <a:r>
              <a:rPr b="1" lang="de-DE" sz="1100">
                <a:solidFill>
                  <a:schemeClr val="dk1"/>
                </a:solidFill>
              </a:rPr>
              <a:t>Head of 3D Workflows</a:t>
            </a:r>
            <a:r>
              <a:rPr b="1" lang="de-DE" sz="1100">
                <a:solidFill>
                  <a:schemeClr val="dk1"/>
                </a:solidFill>
              </a:rPr>
              <a:t>)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Experte für 3D-Modellierung, KI und Workflow-Entwicklung für 3D-Umgebungen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Verkaufserfahrung in der Automobilbranche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7375200" y="4821975"/>
            <a:ext cx="3570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</a:rPr>
              <a:t>Prof. Dr. Stefan Schneegass (Scientific Advisor)</a:t>
            </a:r>
            <a:r>
              <a:rPr lang="de-DE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Professor für Informatik und HCI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Verbindung zu Forschung und Talenten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>
                <a:solidFill>
                  <a:schemeClr val="dk1"/>
                </a:solidFill>
              </a:rPr>
              <a:t>Umfangreiches akademisches und geschäftliches Netzwerk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78" name="Google Shape;278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97241" y="6293050"/>
            <a:ext cx="1536395" cy="53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1955" y="6452064"/>
            <a:ext cx="1218540" cy="41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73350" y="6183282"/>
            <a:ext cx="1380222" cy="775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Printing Challenge - HNU" id="281" name="Google Shape;281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59106" y="6394655"/>
            <a:ext cx="1202462" cy="4122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282" name="Google Shape;282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66707" y="6354993"/>
            <a:ext cx="692382" cy="491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Screenshot, Grafiken, Grafikdesign enthält.&#10;&#10;KI-generierte Inhalte können fehlerhaft sein." id="283" name="Google Shape;283;p3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789343" y="6354993"/>
            <a:ext cx="973431" cy="491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311342" y="6573371"/>
            <a:ext cx="1642973" cy="169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ll business management - small-business-managements Webseite!" id="285" name="Google Shape;285;p3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870228" y="6246359"/>
            <a:ext cx="888387" cy="629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Text, Schrift, Screenshot, Grafiken enthält.&#10;&#10;KI-generierte Inhalte können fehlerhaft sein." id="286" name="Google Shape;286;p3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867270" y="6315326"/>
            <a:ext cx="491583" cy="491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s Signet" id="287" name="Google Shape;287;p3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531512" y="6315315"/>
            <a:ext cx="528452" cy="49158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4"/>
          <p:cNvSpPr txBox="1"/>
          <p:nvPr/>
        </p:nvSpPr>
        <p:spPr>
          <a:xfrm>
            <a:off x="0" y="6481200"/>
            <a:ext cx="108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</a:rPr>
              <a:t>Supporters: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5" title="Gradient_GENERIO_011025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447600" y="1167616"/>
            <a:ext cx="11296800" cy="41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3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3D is no longer a feature.</a:t>
            </a:r>
            <a:endParaRPr sz="23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3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It is infrastructure.</a:t>
            </a:r>
            <a:endParaRPr sz="23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We transform product images</a:t>
            </a:r>
            <a:endParaRPr sz="24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into enterprise-ready 3D</a:t>
            </a:r>
            <a:endParaRPr sz="24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4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at scale.</a:t>
            </a:r>
            <a:endParaRPr sz="24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Built in Germany.</a:t>
            </a:r>
            <a:endParaRPr sz="20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Enterprise-ready.</a:t>
            </a:r>
            <a:endParaRPr sz="20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Sovereign by design.</a:t>
            </a:r>
            <a:endParaRPr sz="20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96" name="Google Shape;296;p35" title="GENERIO_erweiterte_Bildmarke_weis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688" y="252025"/>
            <a:ext cx="1120624" cy="6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/>
          <p:nvPr/>
        </p:nvSpPr>
        <p:spPr>
          <a:xfrm>
            <a:off x="447600" y="4573250"/>
            <a:ext cx="4115400" cy="20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Contact</a:t>
            </a:r>
            <a:endParaRPr sz="2200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GenerIO GmbH</a:t>
            </a:r>
            <a:endParaRPr sz="20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de-DE" sz="2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Dr. Jonas Auda</a:t>
            </a:r>
            <a:endParaRPr b="1" sz="2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Co-Founder &amp; CEO</a:t>
            </a:r>
            <a:endParaRPr sz="2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jonas@generio.ai</a:t>
            </a:r>
            <a:endParaRPr sz="2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2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+49 157 89278267</a:t>
            </a:r>
            <a:endParaRPr sz="2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 title="GENERIO_erweitertes_Logo_bla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777" y="261500"/>
            <a:ext cx="4161577" cy="9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1448675" y="5954050"/>
            <a:ext cx="8421300" cy="70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34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Sie sind ein Entscheidungsproblem!</a:t>
            </a:r>
            <a:endParaRPr b="1" sz="34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5310975" y="261500"/>
            <a:ext cx="5173200" cy="135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-DE" sz="33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Retouren sind kein </a:t>
            </a:r>
            <a:endParaRPr b="1" sz="33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33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Logistikproblem.</a:t>
            </a:r>
            <a:endParaRPr b="1" sz="33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 title="GENERIO_erweitertes_Logo_bla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77" y="261500"/>
            <a:ext cx="4161577" cy="9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 title="ootb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7700" y="5945900"/>
            <a:ext cx="2101625" cy="7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5">
            <a:alphaModFix/>
          </a:blip>
          <a:srcRect b="8683" l="0" r="0" t="6936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 title="GENERIO_erweitertes_Logo_bla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77" y="261500"/>
            <a:ext cx="4161577" cy="9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5220325" y="5945900"/>
            <a:ext cx="46047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Was hier passiert, ist nicht „Augmented Reality“.</a:t>
            </a:r>
            <a:endParaRPr b="1" i="1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Es ist Entscheidungssicherheit vor dem Kauf.</a:t>
            </a:r>
            <a:endParaRPr b="1" i="1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5776127" y="3346700"/>
            <a:ext cx="5932200" cy="2166600"/>
          </a:xfrm>
          <a:prstGeom prst="rect">
            <a:avLst/>
          </a:prstGeom>
          <a:solidFill>
            <a:srgbClr val="E4E4E4">
              <a:alpha val="47470"/>
            </a:srgbClr>
          </a:solidFill>
          <a:ln cap="flat" cmpd="sng" w="9525">
            <a:solidFill>
              <a:srgbClr val="B3B0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4871625" y="383125"/>
            <a:ext cx="6900000" cy="985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6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Lösung: Augmented Reality </a:t>
            </a:r>
            <a:endParaRPr b="1" sz="26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6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See it in your room. </a:t>
            </a:r>
            <a:r>
              <a:rPr i="1" lang="de-DE" sz="26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Before it arrives.</a:t>
            </a:r>
            <a:endParaRPr i="1" sz="26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5547625" y="1368325"/>
            <a:ext cx="5396400" cy="154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Ein virtuelles 3D-Modell des Sessels wird </a:t>
            </a:r>
            <a:r>
              <a:rPr b="1"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virtuell </a:t>
            </a: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im eigenen Wohnzimmer platziert –  in Originalgröße, im echten Raum.</a:t>
            </a:r>
            <a:endParaRPr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Keine ungenaue Schätzung auf Kund:innenseite</a:t>
            </a:r>
            <a:b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Keine Unsicherheit über Design und Größen-Match</a:t>
            </a:r>
            <a:b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Keine Überraschung bei der Lieferung.</a:t>
            </a:r>
            <a:endParaRPr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5854125" y="3389213"/>
            <a:ext cx="5790900" cy="208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Wenn Kund:innen das Produkt realistisch erleben, steigt die Kaufwahrscheinlichkeit deutlich:</a:t>
            </a:r>
            <a:endParaRPr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+ 189</a:t>
            </a: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% höhere Kaufwahrscheinlichkeit bei AR-Interaktion</a:t>
            </a:r>
            <a:endParaRPr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– 40 % Retouren (Case Study)</a:t>
            </a:r>
            <a:endParaRPr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Weniger Retouren, mehr </a:t>
            </a: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Effizienz</a:t>
            </a:r>
            <a:r>
              <a:rPr lang="de-DE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 &amp; glücklichere Kund:innen</a:t>
            </a:r>
            <a:endParaRPr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de-DE" sz="9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Quelle: Single Grain Analyse von AR-Produktbeispielen im Möbelhandel </a:t>
            </a:r>
            <a:endParaRPr i="1" sz="9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b="0" l="0" r="0" t="27813"/>
          <a:stretch/>
        </p:blipFill>
        <p:spPr>
          <a:xfrm>
            <a:off x="1071300" y="1942598"/>
            <a:ext cx="10049376" cy="4836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>
            <p:ph type="title"/>
          </p:nvPr>
        </p:nvSpPr>
        <p:spPr>
          <a:xfrm>
            <a:off x="838200" y="365125"/>
            <a:ext cx="8382600" cy="10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-DE"/>
              <a:t>Warum ist Augmented Reality im Möbelhandel noch nicht Standard?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169" name="Google Shape;169;p27"/>
          <p:cNvSpPr txBox="1"/>
          <p:nvPr/>
        </p:nvSpPr>
        <p:spPr>
          <a:xfrm>
            <a:off x="726900" y="1717630"/>
            <a:ext cx="53517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1600">
                <a:latin typeface="Inter"/>
                <a:ea typeface="Inter"/>
                <a:cs typeface="Inter"/>
                <a:sym typeface="Inter"/>
              </a:rPr>
              <a:t>Gebraucht wird:</a:t>
            </a:r>
            <a:endParaRPr b="1"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✓ Skalierbare 3D-Modelle für jede SKU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✓ AR-ready in Standardformaten (GLB / USDZ)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✓ Automatische Produktion für tausende Produkte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✓ Wirtschaftliche Tragfähigkeit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✓ Nahtlose Integration in bestehende Shops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6466975" y="1717630"/>
            <a:ext cx="55647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Status Quo</a:t>
            </a:r>
            <a:r>
              <a:rPr b="1" lang="de-DE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endParaRPr b="1" sz="160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✕ Einzelanfertigung pro Produkt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✕ 200 - 2.000 € bei manuell </a:t>
            </a:r>
            <a:r>
              <a:rPr lang="de-DE">
                <a:latin typeface="Inter"/>
                <a:ea typeface="Inter"/>
                <a:cs typeface="Inter"/>
                <a:sym typeface="Inter"/>
              </a:rPr>
              <a:t>erstellten</a:t>
            </a:r>
            <a:r>
              <a:rPr lang="de-DE">
                <a:latin typeface="Inter"/>
                <a:ea typeface="Inter"/>
                <a:cs typeface="Inter"/>
                <a:sym typeface="Inter"/>
              </a:rPr>
              <a:t> 3D-Modellen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✕ Wochenlange Produktionszyklen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✕ Keine Katalog-Skalierung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✕ 3D bleibt Marketing-Experiment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952500" y="5441778"/>
            <a:ext cx="102870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Das Problem ist nicht Augmented Reality (AR).</a:t>
            </a:r>
            <a:br>
              <a:rPr lang="de-DE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de-DE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Das Problem ist fehlende Skalierung der 3D-Modell-Erstellung.</a:t>
            </a:r>
            <a:endParaRPr sz="2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2000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GENERIO macht 3D skalierbar.</a:t>
            </a:r>
            <a:endParaRPr b="1" sz="2000">
              <a:solidFill>
                <a:srgbClr val="4008E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0" y="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73" name="Google Shape;173;p27"/>
          <p:cNvSpPr txBox="1"/>
          <p:nvPr/>
        </p:nvSpPr>
        <p:spPr>
          <a:xfrm rot="840623">
            <a:off x="9520737" y="3751612"/>
            <a:ext cx="2741041" cy="615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Einzelanfertigung ist </a:t>
            </a:r>
            <a:r>
              <a:rPr b="1" lang="de-DE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Luxus.</a:t>
            </a:r>
            <a:endParaRPr b="1">
              <a:solidFill>
                <a:srgbClr val="4008E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Skalierung ist </a:t>
            </a:r>
            <a:r>
              <a:rPr b="1" lang="de-DE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Strategie.</a:t>
            </a:r>
            <a:endParaRPr sz="1700">
              <a:solidFill>
                <a:srgbClr val="4008E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413" y="2049076"/>
            <a:ext cx="2888940" cy="288894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7569525" y="5601125"/>
            <a:ext cx="437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2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Automatisierte 3D-Produktion.</a:t>
            </a:r>
            <a:endParaRPr b="1" sz="2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Für tausende Produkte.</a:t>
            </a: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66" y="1812279"/>
            <a:ext cx="3125740" cy="312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>
            <p:ph type="title"/>
          </p:nvPr>
        </p:nvSpPr>
        <p:spPr>
          <a:xfrm>
            <a:off x="838200" y="489350"/>
            <a:ext cx="8382600" cy="10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400"/>
              <a:t>Produktfoto → 3D-Modell → AR.</a:t>
            </a:r>
            <a:endParaRPr b="1"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400">
                <a:solidFill>
                  <a:srgbClr val="4008EA"/>
                </a:solidFill>
              </a:rPr>
              <a:t>In 60 Sekunden.</a:t>
            </a:r>
            <a:endParaRPr b="1" sz="3400">
              <a:solidFill>
                <a:srgbClr val="4008EA"/>
              </a:solidFill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2050" y="1866150"/>
            <a:ext cx="3125724" cy="312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 title="GENERIO_Bildmarke_blau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2776" y="2795374"/>
            <a:ext cx="487102" cy="540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4319925" y="4350017"/>
            <a:ext cx="27099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1600">
                <a:latin typeface="Inter"/>
                <a:ea typeface="Inter"/>
                <a:cs typeface="Inter"/>
                <a:sym typeface="Inter"/>
              </a:rPr>
              <a:t>Automatisch generiertes 3D-Modell</a:t>
            </a:r>
            <a:endParaRPr b="1" sz="1600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86" name="Google Shape;186;p28"/>
          <p:cNvGrpSpPr/>
          <p:nvPr/>
        </p:nvGrpSpPr>
        <p:grpSpPr>
          <a:xfrm>
            <a:off x="7141202" y="1679225"/>
            <a:ext cx="4895502" cy="3628655"/>
            <a:chOff x="7702041" y="3738378"/>
            <a:chExt cx="4142412" cy="3070448"/>
          </a:xfrm>
        </p:grpSpPr>
        <p:pic>
          <p:nvPicPr>
            <p:cNvPr id="187" name="Google Shape;187;p28"/>
            <p:cNvPicPr preferRelativeResize="0"/>
            <p:nvPr/>
          </p:nvPicPr>
          <p:blipFill rotWithShape="1">
            <a:blip r:embed="rId7">
              <a:alphaModFix/>
            </a:blip>
            <a:srcRect b="0" l="0" r="10056" t="0"/>
            <a:stretch/>
          </p:blipFill>
          <p:spPr>
            <a:xfrm>
              <a:off x="7702041" y="3738378"/>
              <a:ext cx="4142412" cy="3070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165750" y="5130016"/>
              <a:ext cx="2518214" cy="16788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28"/>
          <p:cNvSpPr txBox="1"/>
          <p:nvPr/>
        </p:nvSpPr>
        <p:spPr>
          <a:xfrm>
            <a:off x="559075" y="5391125"/>
            <a:ext cx="4669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Kein 3D-Team.</a:t>
            </a:r>
            <a:endParaRPr b="1" sz="2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Kein Outsourcing.</a:t>
            </a:r>
            <a:endParaRPr b="1" sz="2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Keine Produktionszyklen.</a:t>
            </a:r>
            <a:endParaRPr b="1" sz="21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838188" y="4420280"/>
            <a:ext cx="270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1600">
                <a:latin typeface="Inter"/>
                <a:ea typeface="Inter"/>
                <a:cs typeface="Inter"/>
                <a:sym typeface="Inter"/>
              </a:rPr>
              <a:t>Produktfoto</a:t>
            </a:r>
            <a:endParaRPr b="1" sz="16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1" name="Google Shape;191;p28"/>
          <p:cNvSpPr/>
          <p:nvPr/>
        </p:nvSpPr>
        <p:spPr>
          <a:xfrm>
            <a:off x="3281325" y="3323400"/>
            <a:ext cx="1170000" cy="21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008EA"/>
          </a:solidFill>
          <a:ln cap="flat" cmpd="sng" w="9525">
            <a:solidFill>
              <a:srgbClr val="4008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587550" y="603250"/>
            <a:ext cx="8849700" cy="73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500"/>
              <a:t>3D.</a:t>
            </a:r>
            <a:r>
              <a:rPr lang="de-DE" sz="5000"/>
              <a:t> </a:t>
            </a:r>
            <a:r>
              <a:rPr b="1" lang="de-DE" sz="5000"/>
              <a:t>OUT OF THE BOX.</a:t>
            </a:r>
            <a:endParaRPr b="1"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/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7123" y="2155486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 title="ChatGPT Image Feb 26, 2026, 11_14_55 AM.png"/>
          <p:cNvPicPr preferRelativeResize="0"/>
          <p:nvPr/>
        </p:nvPicPr>
        <p:blipFill rotWithShape="1">
          <a:blip r:embed="rId4">
            <a:alphaModFix/>
          </a:blip>
          <a:srcRect b="8701" l="0" r="0" t="0"/>
          <a:stretch/>
        </p:blipFill>
        <p:spPr>
          <a:xfrm>
            <a:off x="76875" y="1385875"/>
            <a:ext cx="8990250" cy="5472125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8880000" dist="276225">
              <a:srgbClr val="000000">
                <a:alpha val="41000"/>
              </a:srgbClr>
            </a:outerShdw>
          </a:effectLst>
        </p:spPr>
      </p:pic>
      <p:sp>
        <p:nvSpPr>
          <p:cNvPr id="200" name="Google Shape;200;p29"/>
          <p:cNvSpPr txBox="1"/>
          <p:nvPr/>
        </p:nvSpPr>
        <p:spPr>
          <a:xfrm>
            <a:off x="8077425" y="4910224"/>
            <a:ext cx="386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SCAN → VIEW → DECIDE</a:t>
            </a:r>
            <a:endParaRPr b="1" sz="20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587550" y="1335850"/>
            <a:ext cx="7722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25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Nicht nur nette Bilder. Erfahren Sie es selbst!</a:t>
            </a:r>
            <a:endParaRPr sz="25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8510625" y="5402824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>
                <a:solidFill>
                  <a:srgbClr val="7F7F7F"/>
                </a:solidFill>
              </a:rPr>
              <a:t>Aus einem Foto generiert. </a:t>
            </a:r>
            <a:r>
              <a:rPr lang="de-DE">
                <a:solidFill>
                  <a:srgbClr val="7F7F7F"/>
                </a:solidFill>
              </a:rPr>
              <a:t>Mehrere</a:t>
            </a:r>
            <a:r>
              <a:rPr lang="de-DE">
                <a:solidFill>
                  <a:srgbClr val="7F7F7F"/>
                </a:solidFill>
              </a:rPr>
              <a:t> Fotos werden unterstützt!</a:t>
            </a:r>
            <a:endParaRPr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838200" y="489350"/>
            <a:ext cx="8382600" cy="10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3400"/>
              <a:t>KEIN NICE-TO-HAVE.</a:t>
            </a:r>
            <a:endParaRPr b="1" sz="3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3400">
                <a:solidFill>
                  <a:srgbClr val="4008EA"/>
                </a:solidFill>
              </a:rPr>
              <a:t>ECHTER IMPACT.</a:t>
            </a:r>
            <a:endParaRPr b="1" sz="3400">
              <a:solidFill>
                <a:srgbClr val="4008EA"/>
              </a:solidFill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838200" y="1509750"/>
            <a:ext cx="853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16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Messbarer Impact auf Umsatz, Retouren und operative Effizienz.</a:t>
            </a:r>
            <a:endParaRPr sz="16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0" y="64578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1200">
                <a:solidFill>
                  <a:srgbClr val="7F7F7F"/>
                </a:solidFill>
              </a:rPr>
              <a:t>*</a:t>
            </a:r>
            <a:r>
              <a:rPr lang="de-DE" sz="1200">
                <a:solidFill>
                  <a:srgbClr val="7F7F7F"/>
                </a:solidFill>
              </a:rPr>
              <a:t>Quellen: Single Grain Analyse von AR-Produktbeispielen (https://www.singlegrain.com/digital-marketing/ar-experiences-that-boosted-conversion-rates-by-189)</a:t>
            </a:r>
            <a:endParaRPr sz="1200">
              <a:solidFill>
                <a:srgbClr val="7F7F7F"/>
              </a:solidFill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838200" y="2242651"/>
            <a:ext cx="3258600" cy="22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+189% </a:t>
            </a:r>
            <a:endParaRPr b="1" sz="2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Conversion</a:t>
            </a:r>
            <a:endParaRPr b="1" sz="2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bei AR-aktivierten Produkten bei IKEA</a:t>
            </a:r>
            <a:r>
              <a:rPr baseline="30000" lang="de-DE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endParaRPr baseline="30000" sz="2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4466700" y="2242639"/>
            <a:ext cx="3258600" cy="22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-40%</a:t>
            </a:r>
            <a:endParaRPr b="1" sz="2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Retouren</a:t>
            </a:r>
            <a:r>
              <a:rPr b="1" lang="de-DE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	</a:t>
            </a:r>
            <a:r>
              <a:rPr lang="de-DE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		bei Möbeln mit AR-Vorschau</a:t>
            </a:r>
            <a:r>
              <a:rPr baseline="30000" lang="de-DE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*</a:t>
            </a:r>
            <a:endParaRPr baseline="30000" sz="2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7725300" y="2201100"/>
            <a:ext cx="3702300" cy="2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Operative Effizienz</a:t>
            </a:r>
            <a:endParaRPr b="1" sz="2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1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✓ Weniger Rücksendungen</a:t>
            </a:r>
            <a:br>
              <a:rPr lang="de-DE" sz="1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de-DE" sz="1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✓ Weniger Logistik</a:t>
            </a:r>
            <a:br>
              <a:rPr lang="de-DE" sz="1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de-DE" sz="1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✓ Weniger Ressourcenverbrauch </a:t>
            </a:r>
            <a:r>
              <a:rPr lang="de-DE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(Verpackungsmüll, CO₂)</a:t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100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-&gt;KI Use Cases mit Impact!</a:t>
            </a:r>
            <a:endParaRPr sz="2100">
              <a:solidFill>
                <a:srgbClr val="4008EA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468475" y="4598100"/>
            <a:ext cx="4056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✓ Beispiel für einen mittelgroßen Händler: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10.000 SKUs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× 29 % Retourenquote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× 40 % Reduktion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/>
              <a:t>= </a:t>
            </a:r>
            <a:r>
              <a:rPr b="1" lang="de-DE" sz="2400"/>
              <a:t>1.160</a:t>
            </a:r>
            <a:r>
              <a:rPr lang="de-DE" sz="1600"/>
              <a:t> vermiedene Rücksendungen</a:t>
            </a:r>
            <a:endParaRPr sz="1600"/>
          </a:p>
        </p:txBody>
      </p:sp>
      <p:sp>
        <p:nvSpPr>
          <p:cNvPr id="215" name="Google Shape;215;p30"/>
          <p:cNvSpPr txBox="1"/>
          <p:nvPr/>
        </p:nvSpPr>
        <p:spPr>
          <a:xfrm>
            <a:off x="4572000" y="4942800"/>
            <a:ext cx="76032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Weniger Retouren bedeuten </a:t>
            </a:r>
            <a:r>
              <a:rPr lang="de-DE" sz="2400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höhere Marge</a:t>
            </a:r>
            <a:r>
              <a:rPr lang="de-DE" sz="2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und </a:t>
            </a:r>
            <a:r>
              <a:rPr lang="de-DE" sz="2400">
                <a:solidFill>
                  <a:srgbClr val="4008EA"/>
                </a:solidFill>
                <a:latin typeface="Inter"/>
                <a:ea typeface="Inter"/>
                <a:cs typeface="Inter"/>
                <a:sym typeface="Inter"/>
              </a:rPr>
              <a:t>stärkere Kundenbindung.</a:t>
            </a:r>
            <a:endParaRPr sz="2400">
              <a:solidFill>
                <a:srgbClr val="4008E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 b="13564" l="1503" r="3377" t="6172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/>
          <p:nvPr/>
        </p:nvSpPr>
        <p:spPr>
          <a:xfrm>
            <a:off x="788075" y="1385882"/>
            <a:ext cx="5516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648150" y="1606450"/>
            <a:ext cx="3000000" cy="92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/>
              <a:t>Einzelne</a:t>
            </a:r>
            <a:r>
              <a:rPr lang="de-DE" sz="1600"/>
              <a:t> 3D Objects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/>
              <a:t>→ AR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/>
              <a:t>→ Conversion Optimization</a:t>
            </a:r>
            <a:endParaRPr sz="1600"/>
          </a:p>
        </p:txBody>
      </p:sp>
      <p:sp>
        <p:nvSpPr>
          <p:cNvPr id="224" name="Google Shape;224;p31"/>
          <p:cNvSpPr txBox="1"/>
          <p:nvPr>
            <p:ph type="title"/>
          </p:nvPr>
        </p:nvSpPr>
        <p:spPr>
          <a:xfrm>
            <a:off x="838200" y="365125"/>
            <a:ext cx="8382600" cy="56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/>
              <a:t>Furniture is just the beginning.</a:t>
            </a:r>
            <a:endParaRPr sz="2500">
              <a:solidFill>
                <a:srgbClr val="262626"/>
              </a:solidFill>
            </a:endParaRPr>
          </a:p>
        </p:txBody>
      </p:sp>
      <p:sp>
        <p:nvSpPr>
          <p:cNvPr id="225" name="Google Shape;225;p31"/>
          <p:cNvSpPr txBox="1"/>
          <p:nvPr/>
        </p:nvSpPr>
        <p:spPr>
          <a:xfrm>
            <a:off x="838200" y="877975"/>
            <a:ext cx="261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2100">
                <a:solidFill>
                  <a:srgbClr val="262626"/>
                </a:solidFill>
                <a:latin typeface="Inter"/>
                <a:ea typeface="Inter"/>
                <a:cs typeface="Inter"/>
                <a:sym typeface="Inter"/>
              </a:rPr>
              <a:t>3D ist Infrastruktur</a:t>
            </a:r>
            <a:endParaRPr sz="2100">
              <a:solidFill>
                <a:srgbClr val="26262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6" name="Google Shape;226;p31" title="GENERIO_erweitertes_Logo_bla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752" y="168250"/>
            <a:ext cx="4161577" cy="9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3788075" y="2458400"/>
            <a:ext cx="36552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>
                <a:latin typeface="Inter"/>
                <a:ea typeface="Inter"/>
                <a:cs typeface="Inter"/>
                <a:sym typeface="Inter"/>
              </a:rPr>
              <a:t>Und jetzt einen Schritt weiter gedacht.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7754600" y="1475500"/>
            <a:ext cx="4274700" cy="118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Von der Produktvisualisierung bis zur Einzelhandelsinfrastruktur.</a:t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de-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Vollständig virtuelle Einzelhandelsumgebungen.</a:t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de-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Betriebssimulation möglich.</a:t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• </a:t>
            </a:r>
            <a:r>
              <a:rPr lang="de-DE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KI-gestützte Handelsoptimierung.</a:t>
            </a:r>
            <a:endParaRPr sz="16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2979450" y="5967550"/>
            <a:ext cx="6233100" cy="68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1500">
                <a:latin typeface="Inter"/>
                <a:ea typeface="Inter"/>
                <a:cs typeface="Inter"/>
                <a:sym typeface="Inter"/>
              </a:rPr>
              <a:t>Wir arbeiten mit großen Unternehmen zusammen an der nächsten Generation Digital Twins im Commerce.</a:t>
            </a:r>
            <a:endParaRPr b="1" sz="15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2"/>
          <p:cNvPicPr preferRelativeResize="0"/>
          <p:nvPr/>
        </p:nvPicPr>
        <p:blipFill rotWithShape="1">
          <a:blip r:embed="rId3">
            <a:alphaModFix/>
          </a:blip>
          <a:srcRect b="15632" l="15224" r="13601" t="10665"/>
          <a:stretch/>
        </p:blipFill>
        <p:spPr>
          <a:xfrm>
            <a:off x="9486911" y="3476179"/>
            <a:ext cx="1883167" cy="1300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2"/>
          <p:cNvSpPr txBox="1"/>
          <p:nvPr>
            <p:ph type="title"/>
          </p:nvPr>
        </p:nvSpPr>
        <p:spPr>
          <a:xfrm>
            <a:off x="838200" y="365125"/>
            <a:ext cx="8843100" cy="1071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900"/>
              <a:t>Europäische</a:t>
            </a:r>
            <a:r>
              <a:rPr b="1" lang="de-DE" sz="2900"/>
              <a:t> KI Infrastruktur. </a:t>
            </a:r>
            <a:r>
              <a:rPr lang="de-DE" sz="2900">
                <a:solidFill>
                  <a:srgbClr val="4008EA"/>
                </a:solidFill>
              </a:rPr>
              <a:t>Kein API-Wrapper.</a:t>
            </a:r>
            <a:endParaRPr sz="2900">
              <a:solidFill>
                <a:srgbClr val="4008EA"/>
              </a:solidFill>
            </a:endParaRPr>
          </a:p>
        </p:txBody>
      </p:sp>
      <p:sp>
        <p:nvSpPr>
          <p:cNvPr id="237" name="Google Shape;237;p32"/>
          <p:cNvSpPr txBox="1"/>
          <p:nvPr/>
        </p:nvSpPr>
        <p:spPr>
          <a:xfrm>
            <a:off x="396200" y="2080027"/>
            <a:ext cx="9285000" cy="3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-DE" sz="2300">
                <a:solidFill>
                  <a:schemeClr val="dk1"/>
                </a:solidFill>
              </a:rPr>
              <a:t>Eigene KI-Pipeline –</a:t>
            </a:r>
            <a:r>
              <a:rPr lang="de-DE" sz="2300">
                <a:solidFill>
                  <a:schemeClr val="dk1"/>
                </a:solidFill>
              </a:rPr>
              <a:t> Keine Abhängigkeit von externen Diensten.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-DE" sz="2300">
                <a:solidFill>
                  <a:schemeClr val="dk1"/>
                </a:solidFill>
              </a:rPr>
              <a:t>On-Premise Deployments </a:t>
            </a:r>
            <a:r>
              <a:rPr lang="de-DE" sz="2300">
                <a:solidFill>
                  <a:schemeClr val="dk1"/>
                </a:solidFill>
              </a:rPr>
              <a:t>– Die Daten verbleiben beim Kunden.     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-DE" sz="2300">
                <a:solidFill>
                  <a:schemeClr val="dk1"/>
                </a:solidFill>
              </a:rPr>
              <a:t>                                                DSGVO-konform by Design.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-DE" sz="2300">
                <a:solidFill>
                  <a:schemeClr val="dk1"/>
                </a:solidFill>
              </a:rPr>
              <a:t>Lesbare Logos &amp; Text auf 3D Modellen</a:t>
            </a:r>
            <a:r>
              <a:rPr lang="de-DE" sz="2300">
                <a:solidFill>
                  <a:schemeClr val="dk1"/>
                </a:solidFill>
              </a:rPr>
              <a:t> – Alleinstellungsmerkmal.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38" name="Google Shape;238;p32" title="GENERIO_erweitertes_Logo_bla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5200" y="214825"/>
            <a:ext cx="2213100" cy="5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 rotWithShape="1">
          <a:blip r:embed="rId5">
            <a:alphaModFix/>
          </a:blip>
          <a:srcRect b="17772" l="14657" r="12056" t="14678"/>
          <a:stretch/>
        </p:blipFill>
        <p:spPr>
          <a:xfrm>
            <a:off x="9556801" y="1818342"/>
            <a:ext cx="1743368" cy="107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6">
            <a:alphaModFix/>
          </a:blip>
          <a:srcRect b="10661" l="3514" r="4743" t="5727"/>
          <a:stretch/>
        </p:blipFill>
        <p:spPr>
          <a:xfrm>
            <a:off x="9440925" y="5114731"/>
            <a:ext cx="1975100" cy="12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Rotorang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Rotorang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