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9144000" cy="5143500" type="screen16x9"/>
  <p:notesSz cx="7099300" cy="10234613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Inter" panose="02000503000000020004" pitchFamily="2" charset="0"/>
      <p:regular r:id="rId18"/>
      <p:bold r:id="rId19"/>
      <p:italic r:id="rId20"/>
      <p:boldItalic r:id="rId21"/>
    </p:embeddedFont>
    <p:embeddedFont>
      <p:font typeface="Inter 18pt SemiBold" panose="02000503000000020004" pitchFamily="2" charset="0"/>
      <p:bold r:id="rId22"/>
      <p:boldItalic r:id="rId23"/>
    </p:embeddedFont>
    <p:embeddedFont>
      <p:font typeface="Inter Display ExtraBold" panose="02000903000000020004" pitchFamily="2" charset="0"/>
      <p:bold r:id="rId24"/>
      <p:boldItalic r:id="rId25"/>
    </p:embeddedFont>
    <p:embeddedFont>
      <p:font typeface="Inter ExtraBold" panose="02000503000000020004" pitchFamily="2" charset="0"/>
      <p:bold r:id="rId26"/>
      <p:boldItalic r:id="rId27"/>
    </p:embeddedFont>
    <p:embeddedFont>
      <p:font typeface="Inter SemiBold" panose="02000503000000020004" pitchFamily="2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Black" panose="00000A00000000000000" pitchFamily="2" charset="0"/>
      <p:bold r:id="rId36"/>
      <p:boldItalic r:id="rId37"/>
    </p:embeddedFont>
    <p:embeddedFont>
      <p:font typeface="Poppins ExtraBold" panose="00000900000000000000" pitchFamily="2" charset="0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81F3"/>
    <a:srgbClr val="6D44ED"/>
    <a:srgbClr val="683EED"/>
    <a:srgbClr val="3399FF"/>
    <a:srgbClr val="C5C5FF"/>
    <a:srgbClr val="0000FF"/>
    <a:srgbClr val="20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2299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8d242f99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b8d242f991_1_0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" name="Google Shape;59;g3b8d242f991_1_0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b9eec5f39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b9eec5f39e_0_191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358" name="Google Shape;358;g3b9eec5f39e_0_191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783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b936749514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b936749514_0_746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7" name="Google Shape;397;g3b936749514_0_746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b93674951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b936749514_0_20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6" name="Google Shape;76;g3b936749514_0_20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b93674951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b936749514_0_192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7" name="Google Shape;107;g3b936749514_0_192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b93674951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b936749514_0_171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4" name="Google Shape;144;g3b936749514_0_171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b8d242f99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b8d242f991_1_8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82" name="Google Shape;182;g3b8d242f991_1_8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b936749514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b936749514_0_320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8" name="Google Shape;208;g3b936749514_0_320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b9eec5f39e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b9eec5f39e_0_307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6" name="Google Shape;256;g3b9eec5f39e_0_307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b936749514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b936749514_0_581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9" name="Google Shape;289;g3b936749514_0_581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b936749514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95500" y="1706563"/>
            <a:ext cx="8185150" cy="4605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b936749514_0_675:notes"/>
          <p:cNvSpPr txBox="1">
            <a:spLocks noGrp="1"/>
          </p:cNvSpPr>
          <p:nvPr>
            <p:ph type="body" idx="1"/>
          </p:nvPr>
        </p:nvSpPr>
        <p:spPr>
          <a:xfrm>
            <a:off x="399336" y="6567210"/>
            <a:ext cx="3194685" cy="5373508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4" name="Google Shape;334;g3b936749514_0_675:notes"/>
          <p:cNvSpPr txBox="1">
            <a:spLocks noGrp="1"/>
          </p:cNvSpPr>
          <p:nvPr>
            <p:ph type="sldNum" idx="12"/>
          </p:nvPr>
        </p:nvSpPr>
        <p:spPr>
          <a:xfrm>
            <a:off x="2261978" y="12961475"/>
            <a:ext cx="1730416" cy="6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fld id="{00000000-1234-1234-1234-123412341234}" type="slidenum">
              <a:rPr lang="de"/>
              <a:p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 überschrift">
  <p:cSld name="Abschnitts- überschrif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el">
  <p:cSld name="7_Titel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38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enerio.ai" TargetMode="External"/><Relationship Id="rId5" Type="http://schemas.openxmlformats.org/officeDocument/2006/relationships/hyperlink" Target="mailto:jonas@generio.ai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www.ikea.com/de/de/p/marenaes-armlehnstuhl-schwarz-gunnared-dunkelgrau-s99514388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 title="3steps stuhl.png"/>
          <p:cNvPicPr preferRelativeResize="0"/>
          <p:nvPr/>
        </p:nvPicPr>
        <p:blipFill rotWithShape="1">
          <a:blip r:embed="rId3">
            <a:alphaModFix/>
          </a:blip>
          <a:srcRect t="8040" b="8031"/>
          <a:stretch/>
        </p:blipFill>
        <p:spPr>
          <a:xfrm>
            <a:off x="3576337" y="302419"/>
            <a:ext cx="5407918" cy="453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 title="GENERIO_erweitertes_Logo_bla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437" y="284869"/>
            <a:ext cx="2763039" cy="639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5"/>
          <p:cNvGrpSpPr/>
          <p:nvPr/>
        </p:nvGrpSpPr>
        <p:grpSpPr>
          <a:xfrm>
            <a:off x="3453125" y="-13825"/>
            <a:ext cx="5690875" cy="5143500"/>
            <a:chOff x="3453125" y="-13825"/>
            <a:chExt cx="5690875" cy="5143500"/>
          </a:xfrm>
        </p:grpSpPr>
        <p:sp>
          <p:nvSpPr>
            <p:cNvPr id="64" name="Google Shape;64;p15"/>
            <p:cNvSpPr/>
            <p:nvPr/>
          </p:nvSpPr>
          <p:spPr>
            <a:xfrm>
              <a:off x="3453125" y="-13825"/>
              <a:ext cx="1218000" cy="51435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6070800" y="1855600"/>
              <a:ext cx="1002900" cy="51435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 rot="10800000">
              <a:off x="8752075" y="-13825"/>
              <a:ext cx="387600" cy="51435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 rot="5400000">
              <a:off x="6267600" y="-2161775"/>
              <a:ext cx="496500" cy="52563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15"/>
          <p:cNvGrpSpPr/>
          <p:nvPr/>
        </p:nvGrpSpPr>
        <p:grpSpPr>
          <a:xfrm>
            <a:off x="441475" y="1653050"/>
            <a:ext cx="3667200" cy="1454700"/>
            <a:chOff x="441475" y="1653050"/>
            <a:chExt cx="3667200" cy="1454700"/>
          </a:xfrm>
        </p:grpSpPr>
        <p:sp>
          <p:nvSpPr>
            <p:cNvPr id="69" name="Google Shape;69;p15"/>
            <p:cNvSpPr txBox="1"/>
            <p:nvPr/>
          </p:nvSpPr>
          <p:spPr>
            <a:xfrm>
              <a:off x="441475" y="1653050"/>
              <a:ext cx="3667200" cy="14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3000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IKEA</a:t>
              </a:r>
              <a:r>
                <a:rPr lang="de" sz="3000">
                  <a:solidFill>
                    <a:schemeClr val="dk1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 Kreativ</a:t>
              </a:r>
              <a:endParaRPr sz="3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3000">
                  <a:solidFill>
                    <a:schemeClr val="dk1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× </a:t>
              </a:r>
              <a:endParaRPr sz="3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  <p:pic>
          <p:nvPicPr>
            <p:cNvPr id="70" name="Google Shape;70;p15" title="GENERIO_Basislogo_vertikal_schwarz.png"/>
            <p:cNvPicPr preferRelativeResize="0"/>
            <p:nvPr/>
          </p:nvPicPr>
          <p:blipFill rotWithShape="1">
            <a:blip r:embed="rId5">
              <a:alphaModFix/>
            </a:blip>
            <a:srcRect t="72640"/>
            <a:stretch/>
          </p:blipFill>
          <p:spPr>
            <a:xfrm>
              <a:off x="1176150" y="2639953"/>
              <a:ext cx="2197851" cy="3617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15"/>
          <p:cNvSpPr txBox="1"/>
          <p:nvPr/>
        </p:nvSpPr>
        <p:spPr>
          <a:xfrm>
            <a:off x="1033825" y="3198675"/>
            <a:ext cx="2675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Variable Text SemiBold" panose="02000503000000020004" pitchFamily="2" charset="0"/>
                <a:sym typeface="Inter SemiBold"/>
              </a:rPr>
              <a:t>Jedes</a:t>
            </a:r>
            <a:r>
              <a:rPr lang="de" dirty="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</a:t>
            </a:r>
            <a:r>
              <a:rPr lang="de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dirty="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-</a:t>
            </a:r>
            <a:r>
              <a:rPr lang="de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Variable Text SemiBold" panose="02000503000000020004" pitchFamily="2" charset="0"/>
                <a:sym typeface="Inter SemiBold"/>
              </a:rPr>
              <a:t>Produkt in </a:t>
            </a:r>
            <a:r>
              <a:rPr lang="de" b="1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Variable Text SemiBold" panose="02000503000000020004" pitchFamily="2" charset="0"/>
                <a:sym typeface="Inter"/>
              </a:rPr>
              <a:t>3D</a:t>
            </a:r>
            <a:r>
              <a:rPr lang="de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Variable Text SemiBold" panose="02000503000000020004" pitchFamily="2" charset="0"/>
                <a:sym typeface="Inter SemiBold"/>
              </a:rPr>
              <a:t>. </a:t>
            </a:r>
            <a:endParaRPr dirty="0">
              <a:solidFill>
                <a:schemeClr val="dk1"/>
              </a:solidFill>
              <a:latin typeface="Inter 18pt SemiBold" panose="02000503000000020004" pitchFamily="2" charset="0"/>
              <a:ea typeface="Inter 18pt SemiBold" panose="02000503000000020004" pitchFamily="2" charset="0"/>
              <a:cs typeface="Inter Variable Text SemiBold" panose="02000503000000020004" pitchFamily="2" charset="0"/>
              <a:sym typeface="Inter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Variable Text SemiBold" panose="02000503000000020004" pitchFamily="2" charset="0"/>
                <a:sym typeface="Inter SemiBold"/>
              </a:rPr>
              <a:t>In Sekunden</a:t>
            </a:r>
            <a:r>
              <a:rPr lang="de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Variable Text SemiBold" panose="02000503000000020004" pitchFamily="2" charset="0"/>
                <a:sym typeface="Inter SemiBold"/>
              </a:rPr>
              <a:t>. Nicht Wochen.</a:t>
            </a:r>
            <a:endParaRPr dirty="0">
              <a:solidFill>
                <a:schemeClr val="dk1"/>
              </a:solidFill>
              <a:latin typeface="Inter 18pt SemiBold" panose="02000503000000020004" pitchFamily="2" charset="0"/>
              <a:ea typeface="Inter 18pt SemiBold" panose="02000503000000020004" pitchFamily="2" charset="0"/>
              <a:cs typeface="Inter Variable Text SemiBold" panose="02000503000000020004" pitchFamily="2" charset="0"/>
              <a:sym typeface="Inter SemiBold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23438" y="48003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CBCBCB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 </a:t>
            </a:r>
            <a:r>
              <a:rPr lang="de" sz="900">
                <a:solidFill>
                  <a:srgbClr val="CBCBCB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× GENERIO | Strategische Innovationspartnerschaft | Januar 2026</a:t>
            </a:r>
            <a:endParaRPr sz="900">
              <a:solidFill>
                <a:srgbClr val="CBCBCB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4"/>
          <p:cNvPicPr preferRelativeResize="0"/>
          <p:nvPr/>
        </p:nvPicPr>
        <p:blipFill>
          <a:blip r:embed="rId3"/>
          <a:srcRect l="-7697" r="20146" b="24295"/>
          <a:stretch/>
        </p:blipFill>
        <p:spPr>
          <a:xfrm>
            <a:off x="220076" y="1"/>
            <a:ext cx="89222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10DDBEB-DF1C-3C17-AA62-92845BBB2D8A}"/>
              </a:ext>
            </a:extLst>
          </p:cNvPr>
          <p:cNvSpPr/>
          <p:nvPr/>
        </p:nvSpPr>
        <p:spPr>
          <a:xfrm>
            <a:off x="6655279" y="3153869"/>
            <a:ext cx="1827254" cy="3272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2000"/>
                </a:schemeClr>
              </a:gs>
              <a:gs pos="4000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1" name="Google Shape;361;p24"/>
          <p:cNvSpPr/>
          <p:nvPr/>
        </p:nvSpPr>
        <p:spPr>
          <a:xfrm>
            <a:off x="2511219" y="0"/>
            <a:ext cx="1701158" cy="5143500"/>
          </a:xfrm>
          <a:prstGeom prst="rect">
            <a:avLst/>
          </a:prstGeom>
          <a:gradFill>
            <a:gsLst>
              <a:gs pos="0">
                <a:srgbClr val="202C2E"/>
              </a:gs>
              <a:gs pos="100000">
                <a:srgbClr val="202C2E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4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10</a:t>
            </a:fld>
            <a:endParaRPr/>
          </a:p>
        </p:txBody>
      </p:sp>
      <p:sp>
        <p:nvSpPr>
          <p:cNvPr id="363" name="Google Shape;363;p24"/>
          <p:cNvSpPr/>
          <p:nvPr/>
        </p:nvSpPr>
        <p:spPr>
          <a:xfrm>
            <a:off x="-5622" y="-1"/>
            <a:ext cx="2603486" cy="5143500"/>
          </a:xfrm>
          <a:prstGeom prst="rect">
            <a:avLst/>
          </a:prstGeom>
          <a:solidFill>
            <a:srgbClr val="202C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4"/>
          <p:cNvSpPr txBox="1"/>
          <p:nvPr/>
        </p:nvSpPr>
        <p:spPr>
          <a:xfrm>
            <a:off x="323451" y="288375"/>
            <a:ext cx="35733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Das Team hinter GENERIO.</a:t>
            </a:r>
            <a:endParaRPr sz="9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365" name="Google Shape;365;p24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Wissenschaftliche Tiefe. Unternehmerische Umsetzung.</a:t>
            </a: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66" name="Google Shape;366;p24" title="GENERIO_Bildmarke_weiss.png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8515434" y="284873"/>
            <a:ext cx="408638" cy="453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4"/>
          <p:cNvSpPr txBox="1"/>
          <p:nvPr/>
        </p:nvSpPr>
        <p:spPr>
          <a:xfrm>
            <a:off x="7245536" y="3107619"/>
            <a:ext cx="1727400" cy="67709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rgbClr val="9C81F3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Dr. Jonas Auda</a:t>
            </a:r>
            <a:endParaRPr sz="1600" dirty="0">
              <a:solidFill>
                <a:srgbClr val="9C81F3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Co-Founder &amp; CEO</a:t>
            </a:r>
            <a:endParaRPr sz="12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368" name="Google Shape;368;p24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chemeClr val="lt2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chemeClr val="lt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69" name="Google Shape;369;p24"/>
          <p:cNvSpPr txBox="1"/>
          <p:nvPr/>
        </p:nvSpPr>
        <p:spPr>
          <a:xfrm>
            <a:off x="3473950" y="3235450"/>
            <a:ext cx="1562700" cy="98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rgbClr val="9C81F3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Dr. Uwe Grünefeld</a:t>
            </a:r>
            <a:endParaRPr sz="1600" dirty="0">
              <a:solidFill>
                <a:srgbClr val="9C81F3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Co-Founder &amp; CTO </a:t>
            </a:r>
            <a:endParaRPr sz="12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370" name="Google Shape;370;p24"/>
          <p:cNvSpPr txBox="1"/>
          <p:nvPr/>
        </p:nvSpPr>
        <p:spPr>
          <a:xfrm>
            <a:off x="323450" y="1244988"/>
            <a:ext cx="2347500" cy="1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9C81F3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Jonas</a:t>
            </a:r>
            <a:r>
              <a:rPr lang="de" sz="1000" b="1" dirty="0">
                <a:solidFill>
                  <a:srgbClr val="6D44E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de" sz="10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forschte 8+ Jahre an AR/VR-Systemen. Er weiß, was in der Praxis funktioniert – und was scheitert.</a:t>
            </a:r>
            <a:r>
              <a:rPr lang="de" sz="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de" sz="1000" b="1" dirty="0">
                <a:solidFill>
                  <a:srgbClr val="9C81F3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Uwe</a:t>
            </a:r>
            <a:r>
              <a:rPr lang="de" sz="1000" b="1" dirty="0">
                <a:solidFill>
                  <a:srgbClr val="6D44E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de" sz="10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baut Systeme, die skalieren. Schnell, zuverlässig, produktionsreif.</a:t>
            </a:r>
            <a:endParaRPr sz="10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Unterstützt durch ein </a:t>
            </a:r>
            <a:r>
              <a:rPr lang="de" sz="1000" b="1" dirty="0">
                <a:solidFill>
                  <a:schemeClr val="lt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wachsendes Team aus Entwicklern, 3D-Artists und ML-Engineers</a:t>
            </a:r>
            <a:r>
              <a:rPr lang="de" sz="10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– mit wissenschaftlicher Begleitung der Uni Duisburg-Essen.</a:t>
            </a:r>
            <a:endParaRPr sz="10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71" name="Google Shape;371;p24"/>
          <p:cNvCxnSpPr/>
          <p:nvPr/>
        </p:nvCxnSpPr>
        <p:spPr>
          <a:xfrm>
            <a:off x="3579275" y="4214200"/>
            <a:ext cx="438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2" name="Google Shape;372;p24"/>
          <p:cNvSpPr txBox="1"/>
          <p:nvPr/>
        </p:nvSpPr>
        <p:spPr>
          <a:xfrm>
            <a:off x="3678475" y="4282450"/>
            <a:ext cx="1562700" cy="484800"/>
          </a:xfrm>
          <a:prstGeom prst="rect">
            <a:avLst/>
          </a:prstGeom>
          <a:noFill/>
          <a:ln>
            <a:noFill/>
          </a:ln>
          <a:effectLst>
            <a:outerShdw blurRad="242888" dist="19050" dir="780000" algn="bl" rotWithShape="0">
              <a:srgbClr val="434343">
                <a:alpha val="76000"/>
              </a:srgbClr>
            </a:outerShdw>
          </a:effectLst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i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50+ Publikationen</a:t>
            </a:r>
            <a:endParaRPr sz="1000" i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i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4x Honorable Mentions</a:t>
            </a:r>
            <a:endParaRPr sz="1000" i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3" name="Google Shape;373;p24" title="icons8-prize-5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9275" y="4557350"/>
            <a:ext cx="128750" cy="1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 title="icons8-informatics-book-5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9275" y="4363625"/>
            <a:ext cx="128750" cy="1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4"/>
          <p:cNvSpPr txBox="1"/>
          <p:nvPr/>
        </p:nvSpPr>
        <p:spPr>
          <a:xfrm>
            <a:off x="7410235" y="3929407"/>
            <a:ext cx="1562700" cy="484800"/>
          </a:xfrm>
          <a:prstGeom prst="rect">
            <a:avLst/>
          </a:prstGeom>
          <a:noFill/>
          <a:ln>
            <a:noFill/>
          </a:ln>
          <a:effectLst>
            <a:outerShdw blurRad="242888" dist="19050" dir="780000" algn="bl" rotWithShape="0">
              <a:srgbClr val="434343">
                <a:alpha val="76000"/>
              </a:srgbClr>
            </a:outerShdw>
          </a:effectLst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i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40+ Publikationen</a:t>
            </a:r>
            <a:endParaRPr sz="1000" i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i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CHI Honorable Mention</a:t>
            </a:r>
            <a:endParaRPr sz="1000" i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6" name="Google Shape;376;p24" title="icons8-prize-5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1035" y="4204307"/>
            <a:ext cx="128750" cy="128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7" name="Google Shape;377;p24" title="icons8-informatics-book-5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1035" y="4010582"/>
            <a:ext cx="128750" cy="128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378" name="Google Shape;378;p24"/>
          <p:cNvCxnSpPr/>
          <p:nvPr/>
        </p:nvCxnSpPr>
        <p:spPr>
          <a:xfrm>
            <a:off x="7311033" y="3834129"/>
            <a:ext cx="4857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" name="Google Shape;381;p24"/>
          <p:cNvCxnSpPr/>
          <p:nvPr/>
        </p:nvCxnSpPr>
        <p:spPr>
          <a:xfrm>
            <a:off x="397100" y="3151900"/>
            <a:ext cx="91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24"/>
          <p:cNvSpPr txBox="1"/>
          <p:nvPr/>
        </p:nvSpPr>
        <p:spPr>
          <a:xfrm>
            <a:off x="323450" y="3248338"/>
            <a:ext cx="172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9C81F3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Gefördert</a:t>
            </a:r>
            <a:r>
              <a:rPr lang="de" sz="1000" b="1" dirty="0">
                <a:solidFill>
                  <a:srgbClr val="0000FF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 </a:t>
            </a:r>
            <a:r>
              <a:rPr lang="de" sz="1000" b="1" dirty="0">
                <a:solidFill>
                  <a:schemeClr val="lt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u.a. durch:</a:t>
            </a:r>
            <a:endParaRPr b="1" dirty="0">
              <a:latin typeface="Inter 18pt SemiBold" panose="02000503000000020004" pitchFamily="2" charset="0"/>
              <a:ea typeface="Inter 18pt SemiBold" panose="02000503000000020004" pitchFamily="2" charset="0"/>
            </a:endParaRPr>
          </a:p>
        </p:txBody>
      </p:sp>
      <p:pic>
        <p:nvPicPr>
          <p:cNvPr id="383" name="Google Shape;383;p24"/>
          <p:cNvPicPr preferRelativeResize="0"/>
          <p:nvPr/>
        </p:nvPicPr>
        <p:blipFill rotWithShape="1">
          <a:blip r:embed="rId7">
            <a:alphaModFix amt="80000"/>
          </a:blip>
          <a:srcRect/>
          <a:stretch/>
        </p:blipFill>
        <p:spPr>
          <a:xfrm>
            <a:off x="443681" y="3577423"/>
            <a:ext cx="941398" cy="32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4" descr="3D Printing Challenge - HNU"/>
          <p:cNvPicPr preferRelativeResize="0"/>
          <p:nvPr/>
        </p:nvPicPr>
        <p:blipFill rotWithShape="1">
          <a:blip r:embed="rId8">
            <a:alphaModFix amt="80000"/>
          </a:blip>
          <a:srcRect/>
          <a:stretch/>
        </p:blipFill>
        <p:spPr>
          <a:xfrm>
            <a:off x="1479400" y="3548798"/>
            <a:ext cx="941401" cy="32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4" descr="Das Signet"/>
          <p:cNvPicPr preferRelativeResize="0"/>
          <p:nvPr/>
        </p:nvPicPr>
        <p:blipFill rotWithShape="1">
          <a:blip r:embed="rId9">
            <a:alphaModFix amt="80000"/>
          </a:blip>
          <a:srcRect/>
          <a:stretch/>
        </p:blipFill>
        <p:spPr>
          <a:xfrm>
            <a:off x="2527627" y="3606224"/>
            <a:ext cx="223504" cy="207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24"/>
          <p:cNvCxnSpPr/>
          <p:nvPr/>
        </p:nvCxnSpPr>
        <p:spPr>
          <a:xfrm flipH="1">
            <a:off x="1463075" y="3567975"/>
            <a:ext cx="900" cy="300300"/>
          </a:xfrm>
          <a:prstGeom prst="straightConnector1">
            <a:avLst/>
          </a:prstGeom>
          <a:noFill/>
          <a:ln w="19050" cap="flat" cmpd="sng">
            <a:solidFill>
              <a:srgbClr val="9C81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Google Shape;387;p24"/>
          <p:cNvCxnSpPr/>
          <p:nvPr/>
        </p:nvCxnSpPr>
        <p:spPr>
          <a:xfrm flipH="1">
            <a:off x="2429063" y="3567975"/>
            <a:ext cx="900" cy="300300"/>
          </a:xfrm>
          <a:prstGeom prst="straightConnector1">
            <a:avLst/>
          </a:prstGeom>
          <a:noFill/>
          <a:ln w="19050" cap="flat" cmpd="sng">
            <a:solidFill>
              <a:srgbClr val="9C81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8" name="Google Shape;388;p24"/>
          <p:cNvSpPr txBox="1"/>
          <p:nvPr/>
        </p:nvSpPr>
        <p:spPr>
          <a:xfrm>
            <a:off x="323450" y="3971938"/>
            <a:ext cx="172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9C81F3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Partnerships</a:t>
            </a:r>
            <a:r>
              <a:rPr lang="de" sz="1000" b="1" dirty="0">
                <a:solidFill>
                  <a:srgbClr val="0000FF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 </a:t>
            </a:r>
            <a:r>
              <a:rPr lang="de" sz="1000" b="1" dirty="0">
                <a:solidFill>
                  <a:schemeClr val="lt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(Auswahl):</a:t>
            </a:r>
            <a:endParaRPr b="1" dirty="0">
              <a:solidFill>
                <a:schemeClr val="lt1"/>
              </a:solidFill>
              <a:latin typeface="Inter 18pt SemiBold" panose="02000503000000020004" pitchFamily="2" charset="0"/>
              <a:ea typeface="Inter 18pt SemiBold" panose="02000503000000020004" pitchFamily="2" charset="0"/>
            </a:endParaRPr>
          </a:p>
        </p:txBody>
      </p:sp>
      <p:pic>
        <p:nvPicPr>
          <p:cNvPr id="389" name="Google Shape;389;p24"/>
          <p:cNvPicPr preferRelativeResize="0"/>
          <p:nvPr/>
        </p:nvPicPr>
        <p:blipFill>
          <a:blip r:embed="rId10">
            <a:alphaModFix amt="80000"/>
          </a:blip>
          <a:stretch>
            <a:fillRect/>
          </a:stretch>
        </p:blipFill>
        <p:spPr>
          <a:xfrm>
            <a:off x="443674" y="4363458"/>
            <a:ext cx="632400" cy="21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4"/>
          <p:cNvPicPr preferRelativeResize="0"/>
          <p:nvPr/>
        </p:nvPicPr>
        <p:blipFill rotWithShape="1">
          <a:blip r:embed="rId11">
            <a:alphaModFix amt="80000"/>
          </a:blip>
          <a:srcRect l="19997" r="21700"/>
          <a:stretch/>
        </p:blipFill>
        <p:spPr>
          <a:xfrm>
            <a:off x="1298225" y="4287016"/>
            <a:ext cx="378649" cy="36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p24"/>
          <p:cNvCxnSpPr/>
          <p:nvPr/>
        </p:nvCxnSpPr>
        <p:spPr>
          <a:xfrm flipH="1">
            <a:off x="1186700" y="4320275"/>
            <a:ext cx="900" cy="300300"/>
          </a:xfrm>
          <a:prstGeom prst="straightConnector1">
            <a:avLst/>
          </a:prstGeom>
          <a:noFill/>
          <a:ln w="19050" cap="flat" cmpd="sng">
            <a:solidFill>
              <a:srgbClr val="9C81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2" name="Google Shape;392;p24"/>
          <p:cNvPicPr preferRelativeResize="0"/>
          <p:nvPr/>
        </p:nvPicPr>
        <p:blipFill rotWithShape="1">
          <a:blip r:embed="rId12">
            <a:alphaModFix amt="80000"/>
          </a:blip>
          <a:srcRect/>
          <a:stretch/>
        </p:blipFill>
        <p:spPr>
          <a:xfrm>
            <a:off x="1899034" y="4405036"/>
            <a:ext cx="1246763" cy="128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24"/>
          <p:cNvCxnSpPr/>
          <p:nvPr/>
        </p:nvCxnSpPr>
        <p:spPr>
          <a:xfrm flipH="1">
            <a:off x="1787500" y="4320275"/>
            <a:ext cx="900" cy="300300"/>
          </a:xfrm>
          <a:prstGeom prst="straightConnector1">
            <a:avLst/>
          </a:prstGeom>
          <a:noFill/>
          <a:ln w="19050" cap="flat" cmpd="sng">
            <a:solidFill>
              <a:srgbClr val="9C81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2114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5" title="Gradient_GENERIO_011025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5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11</a:t>
            </a:fld>
            <a:endParaRPr/>
          </a:p>
        </p:txBody>
      </p:sp>
      <p:sp>
        <p:nvSpPr>
          <p:cNvPr id="401" name="Google Shape;401;p25"/>
          <p:cNvSpPr txBox="1"/>
          <p:nvPr/>
        </p:nvSpPr>
        <p:spPr>
          <a:xfrm>
            <a:off x="2305013" y="48003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 sz="9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 </a:t>
            </a:r>
            <a:r>
              <a:rPr lang="de" sz="9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× GENERIO</a:t>
            </a:r>
            <a:endParaRPr sz="9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02" name="Google Shape;402;p25" title="GENERIO_erweiterte_Bildmarke_weis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702" y="640475"/>
            <a:ext cx="794599" cy="4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5"/>
          <p:cNvSpPr txBox="1"/>
          <p:nvPr/>
        </p:nvSpPr>
        <p:spPr>
          <a:xfrm>
            <a:off x="1982551" y="1396075"/>
            <a:ext cx="5178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Lasst uns sprechen.</a:t>
            </a:r>
            <a:endParaRPr sz="9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404" name="Google Shape;404;p25"/>
          <p:cNvSpPr txBox="1"/>
          <p:nvPr/>
        </p:nvSpPr>
        <p:spPr>
          <a:xfrm>
            <a:off x="3725525" y="2496750"/>
            <a:ext cx="24411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de" sz="1500" b="1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"/>
              </a:rPr>
              <a:t>         Dr. Jonas Auda</a:t>
            </a:r>
            <a:endParaRPr sz="1500" b="1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4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        Co-Founder &amp; CEO</a:t>
            </a: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de" sz="1200" u="sng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jonas@generio.ai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10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+49 157 89278267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8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de" sz="1200" u="sng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www.generio.ai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05" name="Google Shape;405;p25" title="icons8-internet-10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225" y="3990200"/>
            <a:ext cx="179825" cy="1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5" title="icons8-telefon-10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94225" y="3700801"/>
            <a:ext cx="179825" cy="1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5" title="icons8-nachricht-10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4225" y="3419200"/>
            <a:ext cx="179825" cy="1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5" title="auda_badge.png"/>
          <p:cNvPicPr preferRelativeResize="0"/>
          <p:nvPr/>
        </p:nvPicPr>
        <p:blipFill rotWithShape="1">
          <a:blip r:embed="rId10">
            <a:alphaModFix/>
          </a:blip>
          <a:srcRect l="10359" t="20416" r="53833" b="6457"/>
          <a:stretch/>
        </p:blipFill>
        <p:spPr>
          <a:xfrm>
            <a:off x="3407550" y="2571688"/>
            <a:ext cx="730325" cy="7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5"/>
          <p:cNvSpPr txBox="1"/>
          <p:nvPr/>
        </p:nvSpPr>
        <p:spPr>
          <a:xfrm>
            <a:off x="2305013" y="1786438"/>
            <a:ext cx="4533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 sz="9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 </a:t>
            </a:r>
            <a:r>
              <a:rPr lang="de" sz="900" b="1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"/>
              </a:rPr>
              <a:t>30 Minuten</a:t>
            </a:r>
            <a:r>
              <a:rPr lang="de" sz="9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"/>
              </a:rPr>
              <a:t> </a:t>
            </a:r>
            <a:r>
              <a:rPr lang="de" sz="9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zeigen wir Euch live, wie KALLAX &amp; Co in 3D entstehen.</a:t>
            </a:r>
            <a:endParaRPr sz="9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 sz="9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Ihr wählt ein Produkt – wir generieren es vor Euren Augen.</a:t>
            </a:r>
            <a:endParaRPr sz="9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</a:t>
            </a:fld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323450" y="3337975"/>
            <a:ext cx="28749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Heute in </a:t>
            </a:r>
            <a:r>
              <a:rPr lang="de" sz="1200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 </a:t>
            </a: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Kreativ: Jedes 3D- Modell wird manuell erstellt.</a:t>
            </a:r>
            <a:endParaRPr sz="12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• Wochen Vorlaufzeit</a:t>
            </a:r>
            <a:endParaRPr sz="12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• €500-2.000 pro Asset</a:t>
            </a:r>
            <a:endParaRPr sz="12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• Spezialisierte 3D-Teams nötig</a:t>
            </a:r>
            <a:endParaRPr sz="12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MÅRENÄS - 3D-Generiert in 60 Sekunden.</a:t>
            </a:r>
            <a:endParaRPr sz="900" dirty="0"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CBCBCB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DFDFD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DFDFD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2" name="Google Shape;82;p16" title="GENERIO_Bildmarke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434" y="284873"/>
            <a:ext cx="408639" cy="45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ikea_kreativ.png"/>
          <p:cNvPicPr preferRelativeResize="0"/>
          <p:nvPr/>
        </p:nvPicPr>
        <p:blipFill rotWithShape="1">
          <a:blip r:embed="rId4">
            <a:alphaModFix/>
          </a:blip>
          <a:srcRect l="44375" t="30030" r="5853"/>
          <a:stretch/>
        </p:blipFill>
        <p:spPr>
          <a:xfrm>
            <a:off x="387200" y="1138300"/>
            <a:ext cx="2558600" cy="20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 title="room_blank.jpg"/>
          <p:cNvPicPr preferRelativeResize="0"/>
          <p:nvPr/>
        </p:nvPicPr>
        <p:blipFill rotWithShape="1">
          <a:blip r:embed="rId5">
            <a:alphaModFix/>
          </a:blip>
          <a:srcRect l="2830" r="2830"/>
          <a:stretch/>
        </p:blipFill>
        <p:spPr>
          <a:xfrm>
            <a:off x="5183150" y="1451617"/>
            <a:ext cx="3565050" cy="2126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6"/>
          <p:cNvGrpSpPr/>
          <p:nvPr/>
        </p:nvGrpSpPr>
        <p:grpSpPr>
          <a:xfrm>
            <a:off x="3477225" y="1138300"/>
            <a:ext cx="2389200" cy="2866900"/>
            <a:chOff x="3123725" y="1119837"/>
            <a:chExt cx="2389200" cy="2866900"/>
          </a:xfrm>
        </p:grpSpPr>
        <p:pic>
          <p:nvPicPr>
            <p:cNvPr id="86" name="Google Shape;86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23728" y="1119837"/>
              <a:ext cx="876900" cy="8769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F00E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7" name="Google Shape;87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23737" y="2114862"/>
              <a:ext cx="876900" cy="8769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F00E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8" name="Google Shape;88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23725" y="3109838"/>
              <a:ext cx="876900" cy="8769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F00EE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89" name="Google Shape;89;p16"/>
            <p:cNvGrpSpPr/>
            <p:nvPr/>
          </p:nvGrpSpPr>
          <p:grpSpPr>
            <a:xfrm>
              <a:off x="4435025" y="2457500"/>
              <a:ext cx="1077900" cy="640200"/>
              <a:chOff x="4871725" y="2137525"/>
              <a:chExt cx="1077900" cy="640200"/>
            </a:xfrm>
          </p:grpSpPr>
          <p:sp>
            <p:nvSpPr>
              <p:cNvPr id="90" name="Google Shape;90;p16"/>
              <p:cNvSpPr/>
              <p:nvPr/>
            </p:nvSpPr>
            <p:spPr>
              <a:xfrm>
                <a:off x="4871725" y="2137525"/>
                <a:ext cx="1077900" cy="640200"/>
              </a:xfrm>
              <a:prstGeom prst="parallelogram">
                <a:avLst>
                  <a:gd name="adj" fmla="val 25000"/>
                </a:avLst>
              </a:prstGeom>
              <a:solidFill>
                <a:schemeClr val="lt1"/>
              </a:solidFill>
              <a:ln w="28575" cap="flat" cmpd="sng">
                <a:solidFill>
                  <a:srgbClr val="0F00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1" name="Google Shape;91;p16" title="GENERIO_Bildmarke_blau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206359" y="2230948"/>
                <a:ext cx="408639" cy="453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92" name="Google Shape;92;p16"/>
            <p:cNvCxnSpPr>
              <a:stCxn id="87" idx="3"/>
            </p:cNvCxnSpPr>
            <p:nvPr/>
          </p:nvCxnSpPr>
          <p:spPr>
            <a:xfrm>
              <a:off x="4000637" y="2553312"/>
              <a:ext cx="722700" cy="232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0F00EE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3" name="Google Shape;93;p16"/>
            <p:cNvCxnSpPr>
              <a:stCxn id="88" idx="3"/>
            </p:cNvCxnSpPr>
            <p:nvPr/>
          </p:nvCxnSpPr>
          <p:spPr>
            <a:xfrm rot="10800000" flipH="1">
              <a:off x="4000625" y="2916488"/>
              <a:ext cx="766800" cy="6318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0F00EE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4" name="Google Shape;94;p16"/>
            <p:cNvCxnSpPr/>
            <p:nvPr/>
          </p:nvCxnSpPr>
          <p:spPr>
            <a:xfrm>
              <a:off x="4010959" y="1909711"/>
              <a:ext cx="747000" cy="6579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0F00EE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95" name="Google Shape;95;p16"/>
          <p:cNvCxnSpPr/>
          <p:nvPr/>
        </p:nvCxnSpPr>
        <p:spPr>
          <a:xfrm>
            <a:off x="3198272" y="968075"/>
            <a:ext cx="0" cy="371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6"/>
          <p:cNvSpPr txBox="1"/>
          <p:nvPr/>
        </p:nvSpPr>
        <p:spPr>
          <a:xfrm>
            <a:off x="3363299" y="4163975"/>
            <a:ext cx="11433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Produktfotos von 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der </a:t>
            </a:r>
            <a:r>
              <a:rPr lang="de" sz="8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9"/>
              </a:rPr>
              <a:t>IKEA Website</a:t>
            </a:r>
            <a:endParaRPr sz="8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7" name="Google Shape;97;p16"/>
          <p:cNvGrpSpPr/>
          <p:nvPr/>
        </p:nvGrpSpPr>
        <p:grpSpPr>
          <a:xfrm>
            <a:off x="5371529" y="3285025"/>
            <a:ext cx="1948043" cy="471600"/>
            <a:chOff x="5131925" y="4085975"/>
            <a:chExt cx="1725000" cy="471600"/>
          </a:xfrm>
        </p:grpSpPr>
        <p:sp>
          <p:nvSpPr>
            <p:cNvPr id="98" name="Google Shape;98;p16"/>
            <p:cNvSpPr/>
            <p:nvPr/>
          </p:nvSpPr>
          <p:spPr>
            <a:xfrm>
              <a:off x="5131925" y="4085975"/>
              <a:ext cx="1725000" cy="471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 txBox="1"/>
            <p:nvPr/>
          </p:nvSpPr>
          <p:spPr>
            <a:xfrm>
              <a:off x="6002061" y="4194875"/>
              <a:ext cx="8025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b="1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≈ 60s</a:t>
              </a:r>
              <a:endParaRPr sz="12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00" name="Google Shape;100;p16" title="marenas---rendert.png"/>
          <p:cNvPicPr preferRelativeResize="0"/>
          <p:nvPr/>
        </p:nvPicPr>
        <p:blipFill rotWithShape="1">
          <a:blip r:embed="rId10">
            <a:alphaModFix/>
          </a:blip>
          <a:srcRect r="6358"/>
          <a:stretch/>
        </p:blipFill>
        <p:spPr>
          <a:xfrm>
            <a:off x="6456450" y="1501425"/>
            <a:ext cx="2604751" cy="280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5478725" y="3393925"/>
            <a:ext cx="757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Output:</a:t>
            </a:r>
            <a:endParaRPr sz="12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2" name="Google Shape;102;p16" title="icons8-stoppuhr-100 (1)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42377" y="3393925"/>
            <a:ext cx="253800" cy="2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5142350" y="1006600"/>
            <a:ext cx="3860400" cy="3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Mit </a:t>
            </a:r>
            <a:r>
              <a:rPr lang="de" sz="1200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GENERIO</a:t>
            </a:r>
            <a:r>
              <a:rPr lang="de" sz="1200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:</a:t>
            </a:r>
            <a:r>
              <a:rPr lang="de" sz="1200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Automatisch aus existierenden Produktfotos.</a:t>
            </a:r>
            <a:endParaRPr sz="11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b="1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Keine manuelle </a:t>
            </a: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3D-Modellierung.</a:t>
            </a:r>
            <a:r>
              <a:rPr lang="de" sz="1200" b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b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Keine externe Agentur. </a:t>
            </a:r>
            <a:endParaRPr sz="12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Keine Wartezeit</a:t>
            </a:r>
            <a:r>
              <a:rPr lang="de" sz="1200" b="1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.</a:t>
            </a:r>
            <a:endParaRPr sz="1200" b="1" dirty="0">
              <a:solidFill>
                <a:schemeClr val="dk1"/>
              </a:solidFill>
              <a:latin typeface="Inter 18pt SemiBold" panose="02000503000000020004" pitchFamily="2" charset="0"/>
              <a:ea typeface="Inter 18pt SemiBold" panose="02000503000000020004" pitchFamily="2" charset="0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Funktioniert auch bei KLIPPAN, BILLY oder HEKTAR – </a:t>
            </a:r>
            <a:endParaRPr sz="800" i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wir generieren live jedes </a:t>
            </a:r>
            <a:r>
              <a:rPr lang="de" sz="800" i="1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8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-Produkt Eurer Wahl.</a:t>
            </a:r>
            <a:endParaRPr sz="800" i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</a:t>
            </a:fld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Zwei KI-Pioniere. Eine Vision.</a:t>
            </a:r>
            <a:endParaRPr sz="900" dirty="0"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CBCBCB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DFDFD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DFDFD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12" name="Google Shape;112;p17" title="GENERIO_Bildmarke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434" y="284873"/>
            <a:ext cx="408639" cy="4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 </a:t>
            </a:r>
            <a:r>
              <a:rPr lang="de" sz="13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hat in Raum-Intelligenz investiert. GENERIO bringt Produkt-Intelligenz.</a:t>
            </a:r>
            <a:endParaRPr sz="13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4" name="Google Shape;114;p17" title="geomagicallabs_logo.png"/>
          <p:cNvPicPr preferRelativeResize="0"/>
          <p:nvPr/>
        </p:nvPicPr>
        <p:blipFill rotWithShape="1">
          <a:blip r:embed="rId4">
            <a:alphaModFix/>
          </a:blip>
          <a:srcRect l="28744" t="32897" r="16816" b="34470"/>
          <a:stretch/>
        </p:blipFill>
        <p:spPr>
          <a:xfrm>
            <a:off x="997276" y="1308725"/>
            <a:ext cx="1826426" cy="5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782900" y="2749675"/>
            <a:ext cx="18954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Raum-Scanning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97% Raumgenauigkeit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"Möbelradierer"-KI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Mixed-Reality-Grafiken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App &amp; Web Integration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Cloud-basiert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6" name="Google Shape;116;p17" title="GENERIO_erweitertes_Logo_blau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1738" y="1360201"/>
            <a:ext cx="1826427" cy="4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3661750" y="2005150"/>
            <a:ext cx="30777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Beantwortet die Frage: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‘Wie sieht dieses Sofa in 3D aus?’</a:t>
            </a:r>
            <a:endParaRPr b="1" dirty="0">
              <a:solidFill>
                <a:srgbClr val="0F00EE"/>
              </a:solidFill>
              <a:latin typeface="Inter 18pt SemiBold" panose="02000503000000020004" pitchFamily="2" charset="0"/>
              <a:ea typeface="Inter 18pt SemiBold" panose="02000503000000020004" pitchFamily="2" charset="0"/>
              <a:cs typeface="Inter"/>
              <a:sym typeface="Inter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3998425" y="2731400"/>
            <a:ext cx="29130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Produkt-3D-Generierung 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&lt; 60 Sekunden/Produkt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Aus existierenden Produktfotos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Maßstabsgetreue 3D-Modelle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API-ready für Integration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DSGVO-konform, On-Premise Option 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7522275" y="3276575"/>
            <a:ext cx="1353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</a:rPr>
              <a:t>Gemeinsam: </a:t>
            </a:r>
            <a:endParaRPr b="1" dirty="0">
              <a:solidFill>
                <a:srgbClr val="0F00EE"/>
              </a:solidFill>
              <a:latin typeface="Inter 18pt SemiBold" panose="02000503000000020004" pitchFamily="2" charset="0"/>
              <a:ea typeface="Inter 18pt SemiBold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</a:rPr>
              <a:t>vollständige Pipeline </a:t>
            </a:r>
            <a:endParaRPr b="1" dirty="0">
              <a:solidFill>
                <a:srgbClr val="0F00EE"/>
              </a:solidFill>
              <a:latin typeface="Inter 18pt SemiBold" panose="02000503000000020004" pitchFamily="2" charset="0"/>
              <a:ea typeface="Inter 18pt SemiBold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</a:rPr>
              <a:t>für virtuelles </a:t>
            </a:r>
            <a:endParaRPr b="1" dirty="0">
              <a:solidFill>
                <a:srgbClr val="0F00EE"/>
              </a:solidFill>
              <a:latin typeface="Inter 18pt SemiBold" panose="02000503000000020004" pitchFamily="2" charset="0"/>
              <a:ea typeface="Inter 18pt SemiBold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</a:rPr>
              <a:t>Einrichten.</a:t>
            </a:r>
            <a:endParaRPr b="1" dirty="0">
              <a:solidFill>
                <a:srgbClr val="0F00EE"/>
              </a:solidFill>
              <a:latin typeface="Inter 18pt SemiBold" panose="02000503000000020004" pitchFamily="2" charset="0"/>
              <a:ea typeface="Inter 18pt SemiBold" panose="02000503000000020004" pitchFamily="2" charset="0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3713350" y="1920875"/>
            <a:ext cx="3026100" cy="0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17"/>
          <p:cNvSpPr/>
          <p:nvPr/>
        </p:nvSpPr>
        <p:spPr>
          <a:xfrm rot="-716689">
            <a:off x="346433" y="1173998"/>
            <a:ext cx="1008844" cy="32720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1BF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18ADA3"/>
                </a:solidFill>
                <a:latin typeface="Inter"/>
                <a:ea typeface="Inter"/>
                <a:cs typeface="Inter"/>
                <a:sym typeface="Inter"/>
              </a:rPr>
              <a:t>Seit 2020 Teil von </a:t>
            </a:r>
            <a:r>
              <a:rPr lang="de" sz="600">
                <a:solidFill>
                  <a:srgbClr val="18ADA3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600">
                <a:solidFill>
                  <a:srgbClr val="18ADA3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de" sz="600" b="1">
                <a:solidFill>
                  <a:srgbClr val="18ADA3"/>
                </a:solidFill>
                <a:latin typeface="Inter"/>
                <a:ea typeface="Inter"/>
                <a:cs typeface="Inter"/>
                <a:sym typeface="Inter"/>
              </a:rPr>
              <a:t>Ingka Group)</a:t>
            </a:r>
            <a:endParaRPr>
              <a:solidFill>
                <a:srgbClr val="18ADA3"/>
              </a:solidFill>
            </a:endParaRPr>
          </a:p>
        </p:txBody>
      </p:sp>
      <p:pic>
        <p:nvPicPr>
          <p:cNvPr id="122" name="Google Shape;122;p17" title="icons8-3d-model-5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550" y="2775925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 title="icons8-caliper-5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550" y="3064481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title="icons8-erase-5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550" y="3353037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 title="icons8-simulation-50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6550" y="3641594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 title="icons8-apps-50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6550" y="3930150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title="icons8-upload-to-cloud-5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6550" y="4218706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title="icons8-3d-5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13350" y="2757637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 title="icons8-sekunden-50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13350" y="3046194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 title="icons8-datenbank-export-50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13350" y="3334750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 title="icons8-lineal-50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13350" y="3623306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 title="icons8-api-50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13350" y="3911863"/>
            <a:ext cx="191250" cy="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 title="icons8-dsgvo-50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13350" y="4200419"/>
            <a:ext cx="191250" cy="191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7"/>
          <p:cNvCxnSpPr/>
          <p:nvPr/>
        </p:nvCxnSpPr>
        <p:spPr>
          <a:xfrm>
            <a:off x="3713350" y="2619650"/>
            <a:ext cx="3026100" cy="0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7"/>
          <p:cNvSpPr txBox="1"/>
          <p:nvPr/>
        </p:nvSpPr>
        <p:spPr>
          <a:xfrm>
            <a:off x="434950" y="2024675"/>
            <a:ext cx="24159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Beantwortet die Frage:</a:t>
            </a:r>
            <a:endParaRPr sz="1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>
                <a:solidFill>
                  <a:srgbClr val="51BFB9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‘Wo soll dieses Sofa hin?’</a:t>
            </a:r>
            <a:endParaRPr b="1" dirty="0">
              <a:solidFill>
                <a:srgbClr val="51BFB9"/>
              </a:solidFill>
              <a:latin typeface="Inter 18pt SemiBold" panose="02000503000000020004" pitchFamily="2" charset="0"/>
              <a:ea typeface="Inter 18pt SemiBold" panose="02000503000000020004" pitchFamily="2" charset="0"/>
              <a:cs typeface="Inter"/>
              <a:sym typeface="Inter"/>
            </a:endParaRPr>
          </a:p>
        </p:txBody>
      </p:sp>
      <p:cxnSp>
        <p:nvCxnSpPr>
          <p:cNvPr id="136" name="Google Shape;136;p17"/>
          <p:cNvCxnSpPr/>
          <p:nvPr/>
        </p:nvCxnSpPr>
        <p:spPr>
          <a:xfrm>
            <a:off x="486550" y="1940400"/>
            <a:ext cx="2415900" cy="0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7"/>
          <p:cNvCxnSpPr/>
          <p:nvPr/>
        </p:nvCxnSpPr>
        <p:spPr>
          <a:xfrm>
            <a:off x="486550" y="2639175"/>
            <a:ext cx="2415900" cy="0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8" name="Google Shape;138;p17" title="icons8-plus-50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143888" y="2112672"/>
            <a:ext cx="328025" cy="3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title="icons8-pipeline-100 (1)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739450" y="20955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title="icons8-ai-100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710150" y="2613748"/>
            <a:ext cx="547400" cy="5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</a:t>
            </a:fld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Die Integration: Von Produktfoto zu </a:t>
            </a:r>
            <a:r>
              <a:rPr lang="de" sz="2000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20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Kreativ.</a:t>
            </a:r>
            <a:endParaRPr sz="900" dirty="0"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CBCBCB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DFDFD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DFDFD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49" name="Google Shape;149;p18" title="GENERIO_Bildmarke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434" y="284873"/>
            <a:ext cx="408639" cy="4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Eine API. 12.000+ Produkte. Automatisiert.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51" name="Google Shape;151;p18"/>
          <p:cNvGrpSpPr/>
          <p:nvPr/>
        </p:nvGrpSpPr>
        <p:grpSpPr>
          <a:xfrm>
            <a:off x="619225" y="1592100"/>
            <a:ext cx="2079300" cy="2189660"/>
            <a:chOff x="619225" y="1710075"/>
            <a:chExt cx="2079300" cy="2189660"/>
          </a:xfrm>
        </p:grpSpPr>
        <p:grpSp>
          <p:nvGrpSpPr>
            <p:cNvPr id="152" name="Google Shape;152;p18"/>
            <p:cNvGrpSpPr/>
            <p:nvPr/>
          </p:nvGrpSpPr>
          <p:grpSpPr>
            <a:xfrm>
              <a:off x="619225" y="1710075"/>
              <a:ext cx="879050" cy="922514"/>
              <a:chOff x="605600" y="1601225"/>
              <a:chExt cx="879050" cy="922514"/>
            </a:xfrm>
          </p:grpSpPr>
          <p:pic>
            <p:nvPicPr>
              <p:cNvPr id="153" name="Google Shape;153;p18" title="icons8-datenbank-100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05600" y="1601225"/>
                <a:ext cx="697025" cy="6970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4" name="Google Shape;154;p18"/>
              <p:cNvSpPr/>
              <p:nvPr/>
            </p:nvSpPr>
            <p:spPr>
              <a:xfrm>
                <a:off x="968350" y="2050350"/>
                <a:ext cx="516300" cy="4464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5" name="Google Shape;155;p18" title="icons8-bildergalerie-100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984567" y="2023714"/>
                <a:ext cx="500025" cy="500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6" name="Google Shape;156;p18"/>
            <p:cNvSpPr txBox="1"/>
            <p:nvPr/>
          </p:nvSpPr>
          <p:spPr>
            <a:xfrm>
              <a:off x="619225" y="2853325"/>
              <a:ext cx="2079300" cy="104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 dirty="0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IKEA</a:t>
              </a:r>
              <a:r>
                <a:rPr lang="de" sz="1600" dirty="0">
                  <a:solidFill>
                    <a:schemeClr val="dk1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 </a:t>
              </a:r>
              <a:r>
                <a:rPr lang="de" sz="1600" dirty="0">
                  <a:solidFill>
                    <a:schemeClr val="dk1"/>
                  </a:solidFill>
                  <a:latin typeface="Inter 18pt SemiBold" panose="02000503000000020004" pitchFamily="2" charset="0"/>
                  <a:ea typeface="Inter 18pt SemiBold" panose="02000503000000020004" pitchFamily="2" charset="0"/>
                  <a:cs typeface="Inter"/>
                  <a:sym typeface="Inter"/>
                </a:rPr>
                <a:t>Produktfotos</a:t>
              </a:r>
              <a:endParaRPr sz="1600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Tausende Quelldateien bereits im Onlineshop vorhanden. </a:t>
              </a:r>
              <a:endParaRPr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57" name="Google Shape;157;p18"/>
          <p:cNvGrpSpPr/>
          <p:nvPr/>
        </p:nvGrpSpPr>
        <p:grpSpPr>
          <a:xfrm>
            <a:off x="3319775" y="1592106"/>
            <a:ext cx="2402700" cy="2189654"/>
            <a:chOff x="3118288" y="1710081"/>
            <a:chExt cx="2402700" cy="2189654"/>
          </a:xfrm>
        </p:grpSpPr>
        <p:grpSp>
          <p:nvGrpSpPr>
            <p:cNvPr id="158" name="Google Shape;158;p18"/>
            <p:cNvGrpSpPr/>
            <p:nvPr/>
          </p:nvGrpSpPr>
          <p:grpSpPr>
            <a:xfrm>
              <a:off x="3269882" y="1710081"/>
              <a:ext cx="1044191" cy="1143241"/>
              <a:chOff x="2877516" y="1649227"/>
              <a:chExt cx="1099959" cy="1204298"/>
            </a:xfrm>
          </p:grpSpPr>
          <p:pic>
            <p:nvPicPr>
              <p:cNvPr id="159" name="Google Shape;159;p18" title="GENERIO_Bildmarke_blau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877516" y="1649227"/>
                <a:ext cx="831519" cy="9225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18"/>
              <p:cNvSpPr/>
              <p:nvPr/>
            </p:nvSpPr>
            <p:spPr>
              <a:xfrm>
                <a:off x="3460275" y="2400850"/>
                <a:ext cx="517200" cy="43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6775" tIns="86775" rIns="86775" bIns="867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28"/>
              </a:p>
            </p:txBody>
          </p:sp>
          <p:pic>
            <p:nvPicPr>
              <p:cNvPr id="161" name="Google Shape;161;p18" title="icons8-api-50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478010" y="2377275"/>
                <a:ext cx="4762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2" name="Google Shape;162;p18"/>
            <p:cNvSpPr txBox="1"/>
            <p:nvPr/>
          </p:nvSpPr>
          <p:spPr>
            <a:xfrm>
              <a:off x="3118288" y="2853325"/>
              <a:ext cx="2402700" cy="104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 dirty="0">
                  <a:solidFill>
                    <a:schemeClr val="dk1"/>
                  </a:solidFill>
                  <a:latin typeface="Inter 18pt SemiBold" panose="02000503000000020004" pitchFamily="2" charset="0"/>
                  <a:ea typeface="Inter 18pt SemiBold" panose="02000503000000020004" pitchFamily="2" charset="0"/>
                  <a:cs typeface="Inter"/>
                  <a:sym typeface="Inter"/>
                </a:rPr>
                <a:t>3D-Asset-Produktion</a:t>
              </a:r>
              <a:endParaRPr sz="1600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Vollautomatisch via GENERIO in wenigen Sekunden pro Asset.</a:t>
              </a:r>
              <a:endParaRPr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63" name="Google Shape;163;p18" title="icons8-3d-rotieren-10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3000" y="1804425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8"/>
          <p:cNvSpPr/>
          <p:nvPr/>
        </p:nvSpPr>
        <p:spPr>
          <a:xfrm>
            <a:off x="6217100" y="1732725"/>
            <a:ext cx="1044300" cy="39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18"/>
          <p:cNvGrpSpPr/>
          <p:nvPr/>
        </p:nvGrpSpPr>
        <p:grpSpPr>
          <a:xfrm>
            <a:off x="6405600" y="2106850"/>
            <a:ext cx="670150" cy="52500"/>
            <a:chOff x="6405600" y="2106850"/>
            <a:chExt cx="670150" cy="52500"/>
          </a:xfrm>
        </p:grpSpPr>
        <p:sp>
          <p:nvSpPr>
            <p:cNvPr id="166" name="Google Shape;166;p18"/>
            <p:cNvSpPr/>
            <p:nvPr/>
          </p:nvSpPr>
          <p:spPr>
            <a:xfrm>
              <a:off x="6405600" y="2106850"/>
              <a:ext cx="63900" cy="5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7011850" y="2106850"/>
              <a:ext cx="63900" cy="5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8" name="Google Shape;168;p18" title="icons8-sofa-mit-knöpfen-10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3000" y="1349800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6217100" y="2735350"/>
            <a:ext cx="2469600" cy="109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16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600" dirty="0">
                <a:solidFill>
                  <a:schemeClr val="dk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3D-Asset</a:t>
            </a:r>
            <a:endParaRPr sz="1600" dirty="0">
              <a:solidFill>
                <a:schemeClr val="dk1"/>
              </a:solidFill>
              <a:latin typeface="Inter 18pt SemiBold" panose="02000503000000020004" pitchFamily="2" charset="0"/>
              <a:ea typeface="Inter 18pt SemiBold" panose="02000503000000020004" pitchFamily="2" charset="0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Produktionsreif und ready für </a:t>
            </a:r>
            <a:r>
              <a:rPr lang="de" sz="1200" b="1" i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IKEA</a:t>
            </a:r>
            <a:r>
              <a:rPr lang="de" b="1" i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de"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Kreativ &amp; alle weiteren Touchpoints.</a:t>
            </a:r>
            <a:endParaRPr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70" name="Google Shape;170;p18" title="icons8-quadrat-links-5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2370488" y="1889347"/>
            <a:ext cx="328025" cy="3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 title="icons8-quadrat-links-5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5394363" y="1889347"/>
            <a:ext cx="328025" cy="3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 title="icons8-1st-50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750" y="1269050"/>
            <a:ext cx="273900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 title="icons8-circled-2-5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40038" y="1269050"/>
            <a:ext cx="273900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 title="icons8-circled-3-50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50127" y="1269050"/>
            <a:ext cx="273900" cy="27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8"/>
          <p:cNvGrpSpPr/>
          <p:nvPr/>
        </p:nvGrpSpPr>
        <p:grpSpPr>
          <a:xfrm>
            <a:off x="6217098" y="4054908"/>
            <a:ext cx="3150300" cy="845100"/>
            <a:chOff x="6209773" y="4072490"/>
            <a:chExt cx="3150300" cy="845100"/>
          </a:xfrm>
        </p:grpSpPr>
        <p:pic>
          <p:nvPicPr>
            <p:cNvPr id="176" name="Google Shape;176;p18" title="icons8-prev-50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0800000">
              <a:off x="6290700" y="4149903"/>
              <a:ext cx="222275" cy="22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18"/>
            <p:cNvSpPr txBox="1"/>
            <p:nvPr/>
          </p:nvSpPr>
          <p:spPr>
            <a:xfrm>
              <a:off x="6209773" y="4072490"/>
              <a:ext cx="3150300" cy="8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300" dirty="0">
                  <a:solidFill>
                    <a:srgbClr val="0F00EE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       </a:t>
              </a:r>
              <a:r>
                <a:rPr lang="de" sz="1300" dirty="0">
                  <a:solidFill>
                    <a:srgbClr val="0F00EE"/>
                  </a:solidFill>
                  <a:latin typeface="Inter 18pt SemiBold" panose="02000503000000020004" pitchFamily="2" charset="0"/>
                  <a:ea typeface="Inter 18pt SemiBold" panose="02000503000000020004" pitchFamily="2" charset="0"/>
                  <a:cs typeface="Inter ExtraBold"/>
                  <a:sym typeface="Inter ExtraBold"/>
                </a:rPr>
                <a:t>Das Potenzial: </a:t>
              </a:r>
              <a:endParaRPr sz="1300" dirty="0">
                <a:solidFill>
                  <a:srgbClr val="0F00EE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 ExtraBold"/>
                <a:sym typeface="Inter ExtraBold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100% Abdeckung des Sortiments.</a:t>
              </a:r>
              <a:endParaRPr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In Tagen. Nicht Jahren.</a:t>
              </a:r>
              <a:endParaRPr sz="1200" dirty="0"/>
            </a:p>
          </p:txBody>
        </p:sp>
      </p:grpSp>
      <p:cxnSp>
        <p:nvCxnSpPr>
          <p:cNvPr id="178" name="Google Shape;178;p18"/>
          <p:cNvCxnSpPr/>
          <p:nvPr/>
        </p:nvCxnSpPr>
        <p:spPr>
          <a:xfrm>
            <a:off x="6298550" y="3972175"/>
            <a:ext cx="1386300" cy="0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 title="Gradient_GENERIO_011025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 title="GENERIO_Bildmarke_weiss.png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8515434" y="284873"/>
            <a:ext cx="408638" cy="45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Der Business Case.</a:t>
            </a:r>
            <a:endParaRPr sz="9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7D7E9D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 </a:t>
            </a:r>
            <a:r>
              <a:rPr lang="de" sz="900">
                <a:solidFill>
                  <a:srgbClr val="7D7E9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× GENERIO | Partnerschafts-Proposal</a:t>
            </a:r>
            <a:endParaRPr sz="900">
              <a:solidFill>
                <a:srgbClr val="7D7E9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So löst </a:t>
            </a:r>
            <a:r>
              <a:rPr lang="de" sz="1300" dirty="0">
                <a:solidFill>
                  <a:schemeClr val="lt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GENERIO</a:t>
            </a: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den Flaschenhals.</a:t>
            </a: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922350" y="1374988"/>
            <a:ext cx="2670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1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Status Quo: Manuell</a:t>
            </a:r>
            <a:endParaRPr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    </a:t>
            </a: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2-12 Std. pro 3D-Asset 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     Hohe Stückkosten 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0" name="Google Shape;190;p19" title="icons8-hand-1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125" y="1374988"/>
            <a:ext cx="408650" cy="4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 title="icons8-flash-zeichen-10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225" y="3040575"/>
            <a:ext cx="408650" cy="4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 title="icons8-schildkröte-5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7850" y="2001363"/>
            <a:ext cx="182275" cy="1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 title="icons8-hoch-2-5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7850" y="2262413"/>
            <a:ext cx="182275" cy="1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/>
          <p:nvPr/>
        </p:nvSpPr>
        <p:spPr>
          <a:xfrm>
            <a:off x="922350" y="3040563"/>
            <a:ext cx="2939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Mit GENERIO: Automatisiert</a:t>
            </a:r>
            <a:endParaRPr sz="16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    </a:t>
            </a: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Minuten statt Stunden</a:t>
            </a: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     Niedrige Stückkosten</a:t>
            </a: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4030125" y="1375000"/>
            <a:ext cx="31173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rgbClr val="FBDA0C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Ergebnis</a:t>
            </a:r>
            <a:r>
              <a:rPr lang="de" sz="13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endParaRPr sz="1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Nur ein Bruchteil des Sortiments in 3D verfügbar. Jedoch kommen 28% des IKEA-Umsatzes (€12.5 Mrd.) aus dem Online-Kanal. Hier entscheidet 3D-Visualisierung über Conversion.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96" name="Google Shape;196;p19"/>
          <p:cNvCxnSpPr/>
          <p:nvPr/>
        </p:nvCxnSpPr>
        <p:spPr>
          <a:xfrm>
            <a:off x="3861450" y="1481688"/>
            <a:ext cx="0" cy="1140000"/>
          </a:xfrm>
          <a:prstGeom prst="straightConnector1">
            <a:avLst/>
          </a:prstGeom>
          <a:noFill/>
          <a:ln w="19050" cap="flat" cmpd="sng">
            <a:solidFill>
              <a:srgbClr val="FBDA0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7" name="Google Shape;197;p19" title="icons8-laufender-hase-5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7850" y="3668475"/>
            <a:ext cx="182275" cy="1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 title="icons8-runter-2-50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7850" y="3929525"/>
            <a:ext cx="182275" cy="1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4030125" y="3436375"/>
            <a:ext cx="267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Input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: existierende Fotos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Output</a:t>
            </a:r>
            <a:r>
              <a:rPr lang="de" sz="120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: 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AR-fähige 3D-Modelle </a:t>
            </a:r>
            <a:endParaRPr sz="1200" dirty="0"/>
          </a:p>
        </p:txBody>
      </p:sp>
      <p:cxnSp>
        <p:nvCxnSpPr>
          <p:cNvPr id="200" name="Google Shape;200;p19"/>
          <p:cNvCxnSpPr/>
          <p:nvPr/>
        </p:nvCxnSpPr>
        <p:spPr>
          <a:xfrm>
            <a:off x="3861450" y="3139388"/>
            <a:ext cx="0" cy="114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1" name="Google Shape;201;p19" title="icons8-projektmanagement-10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30000" y="1537138"/>
            <a:ext cx="646500" cy="64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19"/>
          <p:cNvCxnSpPr/>
          <p:nvPr/>
        </p:nvCxnSpPr>
        <p:spPr>
          <a:xfrm>
            <a:off x="7280400" y="1527413"/>
            <a:ext cx="0" cy="317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3" name="Google Shape;203;p19"/>
          <p:cNvSpPr txBox="1"/>
          <p:nvPr/>
        </p:nvSpPr>
        <p:spPr>
          <a:xfrm>
            <a:off x="7382400" y="2354463"/>
            <a:ext cx="1489751" cy="176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Das </a:t>
            </a:r>
            <a:r>
              <a:rPr lang="de" sz="1200" dirty="0">
                <a:solidFill>
                  <a:srgbClr val="FBDA0C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Kernproblem</a:t>
            </a:r>
            <a:r>
              <a:rPr lang="de" sz="1200" dirty="0">
                <a:solidFill>
                  <a:srgbClr val="FBDA0C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ist </a:t>
            </a: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nicht</a:t>
            </a:r>
            <a:r>
              <a:rPr lang="de" sz="120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der Mangel an AR-Geräten –</a:t>
            </a:r>
            <a:endParaRPr sz="3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0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endParaRPr sz="30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es ist der </a:t>
            </a:r>
            <a:r>
              <a:rPr lang="de" sz="1200" dirty="0">
                <a:solidFill>
                  <a:srgbClr val="FBDA0C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Flaschenhals</a:t>
            </a:r>
            <a:r>
              <a:rPr lang="de" sz="1200" dirty="0">
                <a:solidFill>
                  <a:srgbClr val="FBDA0C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 der </a:t>
            </a: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3D-Content-</a:t>
            </a:r>
            <a:endParaRPr sz="12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Produktion</a:t>
            </a:r>
            <a:r>
              <a:rPr lang="de" sz="120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.</a:t>
            </a:r>
            <a:endParaRPr sz="120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04" name="Google Shape;204;p19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>
                <a:solidFill>
                  <a:srgbClr val="DFDFDF"/>
                </a:solidFill>
              </a:rPr>
              <a:t>5</a:t>
            </a:fld>
            <a:endParaRPr>
              <a:solidFill>
                <a:srgbClr val="DFDFD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0" title="Gradient_GENERIO_011025_2.png"/>
          <p:cNvPicPr preferRelativeResize="0"/>
          <p:nvPr/>
        </p:nvPicPr>
        <p:blipFill rotWithShape="1">
          <a:blip r:embed="rId3">
            <a:alphaModFix/>
          </a:blip>
          <a:srcRect t="57649" r="27959" b="21666"/>
          <a:stretch/>
        </p:blipFill>
        <p:spPr>
          <a:xfrm rot="10800000">
            <a:off x="0" y="3851975"/>
            <a:ext cx="9144003" cy="129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0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>
                <a:solidFill>
                  <a:srgbClr val="DFDFDF"/>
                </a:solidFill>
              </a:rPr>
              <a:t>6</a:t>
            </a:fld>
            <a:endParaRPr>
              <a:solidFill>
                <a:srgbClr val="DFDFDF"/>
              </a:solidFill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Warum GENERIO vertrauen?</a:t>
            </a:r>
            <a:endParaRPr sz="900" dirty="0"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pic>
        <p:nvPicPr>
          <p:cNvPr id="213" name="Google Shape;213;p20" title="GENERIO_Bildmarke_bla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5434" y="284873"/>
            <a:ext cx="408639" cy="4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0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Enterprise-ready. Europa-first.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15" name="Google Shape;215;p20"/>
          <p:cNvGrpSpPr/>
          <p:nvPr/>
        </p:nvGrpSpPr>
        <p:grpSpPr>
          <a:xfrm>
            <a:off x="431975" y="1357700"/>
            <a:ext cx="1979400" cy="2126725"/>
            <a:chOff x="745750" y="1364400"/>
            <a:chExt cx="1979400" cy="2126725"/>
          </a:xfrm>
        </p:grpSpPr>
        <p:sp>
          <p:nvSpPr>
            <p:cNvPr id="216" name="Google Shape;216;p20"/>
            <p:cNvSpPr txBox="1"/>
            <p:nvPr/>
          </p:nvSpPr>
          <p:spPr>
            <a:xfrm>
              <a:off x="745750" y="2382925"/>
              <a:ext cx="19794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 dirty="0">
                  <a:solidFill>
                    <a:schemeClr val="dk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100% Europa</a:t>
              </a:r>
              <a:endParaRPr sz="16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DSGVO-konformes Hosting in der EU.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→ Keine Daten an Dritte.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217" name="Google Shape;217;p20" title="icons8-1st-50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5750" y="1364400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0" title="icons8-flagge-von-europa-100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9650" y="1590675"/>
              <a:ext cx="667188" cy="6671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20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DFDFDF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DFDFD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DFDFD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5076100" y="4055175"/>
            <a:ext cx="36963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rgbClr val="FBDA0C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Für IKEA bedeutet das</a:t>
            </a:r>
            <a:r>
              <a:rPr lang="de" sz="1300" dirty="0">
                <a:solidFill>
                  <a:srgbClr val="FBDA0C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:</a:t>
            </a:r>
            <a:r>
              <a:rPr lang="de" sz="130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endParaRPr sz="130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Unveröffentlichte Designs bleiben geschützt.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Kein Risiko. </a:t>
            </a: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Volle IP-Sicherheit</a:t>
            </a:r>
            <a:r>
              <a:rPr lang="de"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"/>
              </a:rPr>
              <a:t>.</a:t>
            </a:r>
            <a:endParaRPr sz="12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</a:endParaRPr>
          </a:p>
        </p:txBody>
      </p:sp>
      <p:pic>
        <p:nvPicPr>
          <p:cNvPr id="221" name="Google Shape;221;p20" title="icons8-finger-up-100 (1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4824675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4531828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42389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20"/>
          <p:cNvGrpSpPr/>
          <p:nvPr/>
        </p:nvGrpSpPr>
        <p:grpSpPr>
          <a:xfrm>
            <a:off x="2475504" y="1357700"/>
            <a:ext cx="2188800" cy="2126725"/>
            <a:chOff x="745736" y="1364400"/>
            <a:chExt cx="2188800" cy="2126725"/>
          </a:xfrm>
        </p:grpSpPr>
        <p:sp>
          <p:nvSpPr>
            <p:cNvPr id="225" name="Google Shape;225;p20"/>
            <p:cNvSpPr txBox="1"/>
            <p:nvPr/>
          </p:nvSpPr>
          <p:spPr>
            <a:xfrm>
              <a:off x="745736" y="2382925"/>
              <a:ext cx="21888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 dirty="0">
                  <a:solidFill>
                    <a:schemeClr val="dk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Enterprise-Security</a:t>
              </a:r>
              <a:endParaRPr sz="16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Encrypted Data ohne Speicherung des Inputs.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→ Audit-fähige Prozesse.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226" name="Google Shape;226;p20" title="icons8-circled-2-50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45750" y="1364400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20" title="icons8-internet-sicherheit-100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19650" y="1590675"/>
              <a:ext cx="667188" cy="6671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228;p20"/>
          <p:cNvGrpSpPr/>
          <p:nvPr/>
        </p:nvGrpSpPr>
        <p:grpSpPr>
          <a:xfrm>
            <a:off x="4506007" y="716238"/>
            <a:ext cx="2329489" cy="2427163"/>
            <a:chOff x="446375" y="1063963"/>
            <a:chExt cx="2329489" cy="2427163"/>
          </a:xfrm>
        </p:grpSpPr>
        <p:sp>
          <p:nvSpPr>
            <p:cNvPr id="229" name="Google Shape;229;p20"/>
            <p:cNvSpPr txBox="1"/>
            <p:nvPr/>
          </p:nvSpPr>
          <p:spPr>
            <a:xfrm>
              <a:off x="745764" y="2382925"/>
              <a:ext cx="20301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 dirty="0">
                  <a:solidFill>
                    <a:srgbClr val="0000FF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Eigene KI-Pipeline</a:t>
              </a:r>
              <a:endParaRPr sz="1600" dirty="0">
                <a:solidFill>
                  <a:srgbClr val="0000FF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Kein</a:t>
              </a:r>
              <a:r>
                <a:rPr lang="de" sz="1200" i="1" dirty="0">
                  <a:solidFill>
                    <a:srgbClr val="0F00EE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 </a:t>
              </a:r>
              <a:r>
                <a:rPr lang="de" sz="1200" i="1" dirty="0">
                  <a:solidFill>
                    <a:srgbClr val="0F00EE"/>
                  </a:solidFill>
                  <a:latin typeface="Inter"/>
                  <a:ea typeface="Inter"/>
                  <a:cs typeface="Inter"/>
                  <a:sym typeface="Inter"/>
                </a:rPr>
                <a:t>API-Wrapper. Proprietäre KI-Engine.</a:t>
              </a:r>
              <a:endParaRPr sz="1200" i="1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→ Volle Unabhängigkeit.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230" name="Google Shape;230;p20" title="icons8-circled-3-50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46375" y="1063963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0" title="icons8-ai-100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19650" y="1590675"/>
              <a:ext cx="667188" cy="6671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20"/>
          <p:cNvGrpSpPr/>
          <p:nvPr/>
        </p:nvGrpSpPr>
        <p:grpSpPr>
          <a:xfrm>
            <a:off x="6976575" y="1357700"/>
            <a:ext cx="2030100" cy="2126725"/>
            <a:chOff x="745750" y="1364400"/>
            <a:chExt cx="2030100" cy="2126725"/>
          </a:xfrm>
        </p:grpSpPr>
        <p:sp>
          <p:nvSpPr>
            <p:cNvPr id="233" name="Google Shape;233;p20"/>
            <p:cNvSpPr txBox="1"/>
            <p:nvPr/>
          </p:nvSpPr>
          <p:spPr>
            <a:xfrm>
              <a:off x="745750" y="2382925"/>
              <a:ext cx="20301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de" sz="1600" dirty="0">
                  <a:solidFill>
                    <a:schemeClr val="dk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On-Premise ready</a:t>
              </a:r>
              <a:endParaRPr sz="16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Läuft in der </a:t>
              </a:r>
              <a:r>
                <a:rPr lang="de" sz="1200" b="1" i="1" dirty="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IKEA </a:t>
              </a: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Infrastruktur.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→ Volle Kontrolle.</a:t>
              </a:r>
              <a:endParaRPr sz="1200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234" name="Google Shape;234;p20" title="icons8-circled-4-100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45750" y="1364400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20" title="icons8-sicherheit-zu-hause-100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19650" y="1590675"/>
              <a:ext cx="667188" cy="6671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6" name="Google Shape;236;p20" title="icons8-finger-up-100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53732" y="3245486"/>
            <a:ext cx="533425" cy="5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39461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36532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33604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30675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27747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24818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21890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8961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6033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3104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0176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7247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43193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39082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 title="icons8-finger-up-100 (2)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-153768" y="4136817"/>
            <a:ext cx="222275" cy="2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4728425" y="1011125"/>
            <a:ext cx="2081400" cy="2253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F00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1" title="Gradient_GENERIO_011025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1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>
                <a:solidFill>
                  <a:schemeClr val="lt2"/>
                </a:solidFill>
              </a:rPr>
              <a:t>7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260" name="Google Shape;260;p21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bg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D</a:t>
            </a:r>
            <a:r>
              <a:rPr lang="de" sz="20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as Timing stimmt.</a:t>
            </a:r>
            <a:endParaRPr sz="9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Strategische </a:t>
            </a:r>
            <a:r>
              <a:rPr lang="de" sz="13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Prioritäten treffen auf GENERIO.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2" name="Google Shape;262;p21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DFDFDF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DFDFD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DFDFD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63" name="Google Shape;263;p21" title="GENERIO_Bildmarke_weiss.png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8515434" y="284873"/>
            <a:ext cx="408638" cy="453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1"/>
          <p:cNvGrpSpPr/>
          <p:nvPr/>
        </p:nvGrpSpPr>
        <p:grpSpPr>
          <a:xfrm>
            <a:off x="3527950" y="1415475"/>
            <a:ext cx="1625400" cy="1366550"/>
            <a:chOff x="323450" y="1473275"/>
            <a:chExt cx="1625400" cy="1366550"/>
          </a:xfrm>
        </p:grpSpPr>
        <p:sp>
          <p:nvSpPr>
            <p:cNvPr id="265" name="Google Shape;265;p21"/>
            <p:cNvSpPr txBox="1"/>
            <p:nvPr/>
          </p:nvSpPr>
          <p:spPr>
            <a:xfrm>
              <a:off x="323450" y="1660125"/>
              <a:ext cx="15144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28% </a:t>
              </a:r>
              <a:r>
                <a:rPr lang="de" sz="1200" dirty="0">
                  <a:solidFill>
                    <a:schemeClr val="bg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des</a:t>
              </a: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 IKEA-</a:t>
              </a:r>
              <a:endParaRPr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Umsatzes online</a:t>
              </a:r>
              <a:endParaRPr sz="1200" i="1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"/>
              </a:endParaRPr>
            </a:p>
          </p:txBody>
        </p:sp>
        <p:pic>
          <p:nvPicPr>
            <p:cNvPr id="266" name="Google Shape;266;p21" title="icons8-increase-50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7125" y="1473275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21"/>
            <p:cNvSpPr txBox="1"/>
            <p:nvPr/>
          </p:nvSpPr>
          <p:spPr>
            <a:xfrm>
              <a:off x="323450" y="2386525"/>
              <a:ext cx="16254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i="1" dirty="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3D-Visualisierung wird kaufentscheidend</a:t>
              </a:r>
              <a:endParaRPr sz="1000" dirty="0"/>
            </a:p>
          </p:txBody>
        </p:sp>
        <p:cxnSp>
          <p:nvCxnSpPr>
            <p:cNvPr id="268" name="Google Shape;268;p21"/>
            <p:cNvCxnSpPr/>
            <p:nvPr/>
          </p:nvCxnSpPr>
          <p:spPr>
            <a:xfrm>
              <a:off x="426325" y="2313263"/>
              <a:ext cx="389400" cy="0"/>
            </a:xfrm>
            <a:prstGeom prst="straightConnector1">
              <a:avLst/>
            </a:prstGeom>
            <a:noFill/>
            <a:ln w="38100" cap="flat" cmpd="sng">
              <a:solidFill>
                <a:srgbClr val="FFD7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9" name="Google Shape;269;p21"/>
          <p:cNvGrpSpPr/>
          <p:nvPr/>
        </p:nvGrpSpPr>
        <p:grpSpPr>
          <a:xfrm>
            <a:off x="3527938" y="3189850"/>
            <a:ext cx="1855212" cy="1366550"/>
            <a:chOff x="2266338" y="1473275"/>
            <a:chExt cx="1855212" cy="1366550"/>
          </a:xfrm>
        </p:grpSpPr>
        <p:sp>
          <p:nvSpPr>
            <p:cNvPr id="270" name="Google Shape;270;p21"/>
            <p:cNvSpPr txBox="1"/>
            <p:nvPr/>
          </p:nvSpPr>
          <p:spPr>
            <a:xfrm>
              <a:off x="2266350" y="1660125"/>
              <a:ext cx="1855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66 neue Standorte in FY25 + NZ, PA, CR</a:t>
              </a:r>
              <a:endParaRPr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</p:txBody>
        </p:sp>
        <p:pic>
          <p:nvPicPr>
            <p:cNvPr id="271" name="Google Shape;271;p21" title="icons8-shopping-mall-50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50013" y="1473275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21"/>
            <p:cNvSpPr txBox="1"/>
            <p:nvPr/>
          </p:nvSpPr>
          <p:spPr>
            <a:xfrm>
              <a:off x="2266338" y="2386525"/>
              <a:ext cx="16254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i="1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Mehr Content-Bedarf als je zuvor</a:t>
              </a:r>
              <a:endParaRPr sz="1000" i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273" name="Google Shape;273;p21"/>
            <p:cNvCxnSpPr/>
            <p:nvPr/>
          </p:nvCxnSpPr>
          <p:spPr>
            <a:xfrm>
              <a:off x="2369213" y="2313263"/>
              <a:ext cx="389400" cy="0"/>
            </a:xfrm>
            <a:prstGeom prst="straightConnector1">
              <a:avLst/>
            </a:prstGeom>
            <a:noFill/>
            <a:ln w="38100" cap="flat" cmpd="sng">
              <a:solidFill>
                <a:srgbClr val="FFD7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21"/>
          <p:cNvGrpSpPr/>
          <p:nvPr/>
        </p:nvGrpSpPr>
        <p:grpSpPr>
          <a:xfrm>
            <a:off x="5858938" y="1415475"/>
            <a:ext cx="1982113" cy="1366550"/>
            <a:chOff x="4439038" y="1473275"/>
            <a:chExt cx="1982113" cy="1366550"/>
          </a:xfrm>
        </p:grpSpPr>
        <p:sp>
          <p:nvSpPr>
            <p:cNvPr id="275" name="Google Shape;275;p21"/>
            <p:cNvSpPr txBox="1"/>
            <p:nvPr/>
          </p:nvSpPr>
          <p:spPr>
            <a:xfrm>
              <a:off x="4439050" y="1660125"/>
              <a:ext cx="19821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Verstärktes Investment  in Digital Capabilities</a:t>
              </a:r>
              <a:endParaRPr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</p:txBody>
        </p:sp>
        <p:pic>
          <p:nvPicPr>
            <p:cNvPr id="276" name="Google Shape;276;p21" title="icons8-cloud-entwicklung-100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22713" y="1473275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21"/>
            <p:cNvSpPr txBox="1"/>
            <p:nvPr/>
          </p:nvSpPr>
          <p:spPr>
            <a:xfrm>
              <a:off x="4439038" y="2386525"/>
              <a:ext cx="16254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i="1" dirty="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GENERIO passt exakt in diese Strategie</a:t>
              </a:r>
              <a:endParaRPr sz="100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278" name="Google Shape;278;p21"/>
            <p:cNvCxnSpPr/>
            <p:nvPr/>
          </p:nvCxnSpPr>
          <p:spPr>
            <a:xfrm>
              <a:off x="4541913" y="2313263"/>
              <a:ext cx="389400" cy="0"/>
            </a:xfrm>
            <a:prstGeom prst="straightConnector1">
              <a:avLst/>
            </a:prstGeom>
            <a:noFill/>
            <a:ln w="38100" cap="flat" cmpd="sng">
              <a:solidFill>
                <a:srgbClr val="FFD7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9" name="Google Shape;279;p21"/>
          <p:cNvGrpSpPr/>
          <p:nvPr/>
        </p:nvGrpSpPr>
        <p:grpSpPr>
          <a:xfrm>
            <a:off x="5858950" y="3189850"/>
            <a:ext cx="2981400" cy="1543550"/>
            <a:chOff x="4439050" y="1473275"/>
            <a:chExt cx="2981400" cy="1543550"/>
          </a:xfrm>
        </p:grpSpPr>
        <p:sp>
          <p:nvSpPr>
            <p:cNvPr id="280" name="Google Shape;280;p21"/>
            <p:cNvSpPr txBox="1"/>
            <p:nvPr/>
          </p:nvSpPr>
          <p:spPr>
            <a:xfrm>
              <a:off x="4439050" y="1660125"/>
              <a:ext cx="25146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Neuer CEO </a:t>
              </a:r>
              <a:r>
                <a:rPr lang="de" sz="1200" dirty="0">
                  <a:solidFill>
                    <a:schemeClr val="lt1"/>
                  </a:solidFill>
                  <a:latin typeface="Poppins Black"/>
                  <a:ea typeface="Inter Display ExtraBold" panose="02000903000000020004" pitchFamily="2" charset="0"/>
                  <a:cs typeface="Poppins Black"/>
                  <a:sym typeface="Poppins Black"/>
                </a:rPr>
                <a:t>IKEA </a:t>
              </a:r>
              <a:r>
                <a:rPr lang="de" sz="1200" dirty="0">
                  <a:solidFill>
                    <a:schemeClr val="lt1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Deutschland seit Januar 2026</a:t>
              </a:r>
              <a:endParaRPr sz="12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</p:txBody>
        </p:sp>
        <p:pic>
          <p:nvPicPr>
            <p:cNvPr id="281" name="Google Shape;281;p21" title="icons8-businessman-100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22713" y="1473275"/>
              <a:ext cx="273900" cy="27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21"/>
            <p:cNvSpPr txBox="1"/>
            <p:nvPr/>
          </p:nvSpPr>
          <p:spPr>
            <a:xfrm>
              <a:off x="4439050" y="2386525"/>
              <a:ext cx="2981400" cy="63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i="1" dirty="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Peter Jelkeby hat in UK die Omnichannel-</a:t>
              </a:r>
              <a:endParaRPr sz="100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i="1" dirty="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Transformation vorangetrieben. Mit GENERIO kann er diesen Erfolg in Deutschland noch schneller replizieren</a:t>
              </a:r>
              <a:endParaRPr sz="100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283" name="Google Shape;283;p21"/>
            <p:cNvCxnSpPr/>
            <p:nvPr/>
          </p:nvCxnSpPr>
          <p:spPr>
            <a:xfrm>
              <a:off x="4541913" y="2313263"/>
              <a:ext cx="389400" cy="0"/>
            </a:xfrm>
            <a:prstGeom prst="straightConnector1">
              <a:avLst/>
            </a:prstGeom>
            <a:noFill/>
            <a:ln w="38100" cap="flat" cmpd="sng">
              <a:solidFill>
                <a:srgbClr val="FFD7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84" name="Google Shape;284;p21"/>
          <p:cNvCxnSpPr/>
          <p:nvPr/>
        </p:nvCxnSpPr>
        <p:spPr>
          <a:xfrm>
            <a:off x="3371575" y="2946000"/>
            <a:ext cx="5390400" cy="0"/>
          </a:xfrm>
          <a:prstGeom prst="straightConnector1">
            <a:avLst/>
          </a:prstGeom>
          <a:noFill/>
          <a:ln w="228600" cap="flat" cmpd="sng">
            <a:solidFill>
              <a:srgbClr val="FFD7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21"/>
          <p:cNvCxnSpPr/>
          <p:nvPr/>
        </p:nvCxnSpPr>
        <p:spPr>
          <a:xfrm>
            <a:off x="5456400" y="1185000"/>
            <a:ext cx="0" cy="3548400"/>
          </a:xfrm>
          <a:prstGeom prst="straightConnector1">
            <a:avLst/>
          </a:prstGeom>
          <a:noFill/>
          <a:ln w="228600" cap="flat" cmpd="sng">
            <a:solidFill>
              <a:srgbClr val="FFD7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323453" y="288363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Unser Vorschlag.</a:t>
            </a:r>
            <a:endParaRPr sz="900" dirty="0"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pic>
        <p:nvPicPr>
          <p:cNvPr id="293" name="Google Shape;293;p22" title="GENERIO_Bildmarke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434" y="284873"/>
            <a:ext cx="408639" cy="4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 txBox="1"/>
          <p:nvPr/>
        </p:nvSpPr>
        <p:spPr>
          <a:xfrm>
            <a:off x="323450" y="738250"/>
            <a:ext cx="7388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Zwei Wege zum gemeinsamen Proof of Concept.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5" name="Google Shape;295;p22"/>
          <p:cNvSpPr txBox="1"/>
          <p:nvPr/>
        </p:nvSpPr>
        <p:spPr>
          <a:xfrm>
            <a:off x="929425" y="1207425"/>
            <a:ext cx="49866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Track 1</a:t>
            </a:r>
            <a:endParaRPr sz="1300" dirty="0">
              <a:solidFill>
                <a:schemeClr val="dk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Scale &amp; Speed </a:t>
            </a:r>
            <a:r>
              <a:rPr lang="de" sz="13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→ bestehende Pipeline tunen</a:t>
            </a:r>
            <a:endParaRPr sz="1000" dirty="0">
              <a:solidFill>
                <a:schemeClr val="dk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"/>
            </a:endParaRPr>
          </a:p>
        </p:txBody>
      </p:sp>
      <p:sp>
        <p:nvSpPr>
          <p:cNvPr id="296" name="Google Shape;296;p22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DFDFDF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DFDFD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DFDFD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297" name="Google Shape;297;p22"/>
          <p:cNvGrpSpPr/>
          <p:nvPr/>
        </p:nvGrpSpPr>
        <p:grpSpPr>
          <a:xfrm>
            <a:off x="488400" y="1908800"/>
            <a:ext cx="1942800" cy="880308"/>
            <a:chOff x="5331600" y="2286950"/>
            <a:chExt cx="1942800" cy="880308"/>
          </a:xfrm>
        </p:grpSpPr>
        <p:pic>
          <p:nvPicPr>
            <p:cNvPr id="298" name="Google Shape;298;p22" title="icons8-mehrere-eingänge-100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34950" y="2286950"/>
              <a:ext cx="207900" cy="20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22"/>
            <p:cNvSpPr txBox="1"/>
            <p:nvPr/>
          </p:nvSpPr>
          <p:spPr>
            <a:xfrm>
              <a:off x="5331600" y="2428625"/>
              <a:ext cx="19428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Input</a:t>
              </a:r>
              <a:endParaRPr sz="1200" i="1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Bestehende </a:t>
              </a:r>
              <a:r>
                <a:rPr lang="de" sz="1200" dirty="0">
                  <a:solidFill>
                    <a:schemeClr val="dk1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IKEA</a:t>
              </a: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-Produktbilder</a:t>
              </a:r>
              <a:endParaRPr sz="1200" dirty="0"/>
            </a:p>
          </p:txBody>
        </p:sp>
      </p:grpSp>
      <p:grpSp>
        <p:nvGrpSpPr>
          <p:cNvPr id="300" name="Google Shape;300;p22"/>
          <p:cNvGrpSpPr/>
          <p:nvPr/>
        </p:nvGrpSpPr>
        <p:grpSpPr>
          <a:xfrm>
            <a:off x="2482775" y="1908800"/>
            <a:ext cx="2043600" cy="880308"/>
            <a:chOff x="5331600" y="2286950"/>
            <a:chExt cx="2043600" cy="880308"/>
          </a:xfrm>
        </p:grpSpPr>
        <p:pic>
          <p:nvPicPr>
            <p:cNvPr id="301" name="Google Shape;301;p22" title="icons8-ausgabe-100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34950" y="2286950"/>
              <a:ext cx="207900" cy="20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2"/>
            <p:cNvSpPr txBox="1"/>
            <p:nvPr/>
          </p:nvSpPr>
          <p:spPr>
            <a:xfrm>
              <a:off x="5331600" y="2428625"/>
              <a:ext cx="20436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Output</a:t>
              </a:r>
              <a:endParaRPr sz="1200" i="1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Production-ready 3D-Modelle (AR-fähig)</a:t>
              </a:r>
              <a:endParaRPr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303" name="Google Shape;303;p22"/>
          <p:cNvGrpSpPr/>
          <p:nvPr/>
        </p:nvGrpSpPr>
        <p:grpSpPr>
          <a:xfrm>
            <a:off x="4694600" y="1908788"/>
            <a:ext cx="1881300" cy="880321"/>
            <a:chOff x="5331600" y="2286950"/>
            <a:chExt cx="1881300" cy="880321"/>
          </a:xfrm>
        </p:grpSpPr>
        <p:pic>
          <p:nvPicPr>
            <p:cNvPr id="304" name="Google Shape;304;p22" title="icons8-benchmark-100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34950" y="2286950"/>
              <a:ext cx="207900" cy="20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2"/>
            <p:cNvSpPr txBox="1"/>
            <p:nvPr/>
          </p:nvSpPr>
          <p:spPr>
            <a:xfrm>
              <a:off x="5331600" y="2428638"/>
              <a:ext cx="18813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Ziel</a:t>
              </a:r>
              <a:r>
                <a:rPr lang="de" sz="1200" i="1" dirty="0">
                  <a:solidFill>
                    <a:srgbClr val="0F00EE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 </a:t>
              </a:r>
              <a:r>
                <a:rPr lang="de" sz="1200" i="1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(Benchmark)</a:t>
              </a:r>
              <a:endParaRPr sz="1200" i="1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Zeit &amp; Kosten vs. Status quo</a:t>
              </a:r>
              <a:endParaRPr sz="1200" dirty="0"/>
            </a:p>
          </p:txBody>
        </p:sp>
      </p:grpSp>
      <p:pic>
        <p:nvPicPr>
          <p:cNvPr id="306" name="Google Shape;306;p22" title="icons8-erstellen-10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4679" y="1318700"/>
            <a:ext cx="408650" cy="40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22"/>
          <p:cNvCxnSpPr/>
          <p:nvPr/>
        </p:nvCxnSpPr>
        <p:spPr>
          <a:xfrm>
            <a:off x="2314550" y="1975488"/>
            <a:ext cx="0" cy="762300"/>
          </a:xfrm>
          <a:prstGeom prst="straightConnector1">
            <a:avLst/>
          </a:prstGeom>
          <a:noFill/>
          <a:ln w="19050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2"/>
          <p:cNvCxnSpPr/>
          <p:nvPr/>
        </p:nvCxnSpPr>
        <p:spPr>
          <a:xfrm>
            <a:off x="4580496" y="1975488"/>
            <a:ext cx="0" cy="762300"/>
          </a:xfrm>
          <a:prstGeom prst="straightConnector1">
            <a:avLst/>
          </a:prstGeom>
          <a:noFill/>
          <a:ln w="19050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22"/>
          <p:cNvSpPr txBox="1"/>
          <p:nvPr/>
        </p:nvSpPr>
        <p:spPr>
          <a:xfrm>
            <a:off x="929425" y="3033475"/>
            <a:ext cx="46725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Track 2</a:t>
            </a:r>
            <a:endParaRPr sz="1300" dirty="0">
              <a:solidFill>
                <a:schemeClr val="dk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Innovation </a:t>
            </a:r>
            <a:r>
              <a:rPr lang="de" sz="13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→ neue Workflows ermöglichen</a:t>
            </a:r>
            <a:endParaRPr sz="1000" dirty="0">
              <a:solidFill>
                <a:schemeClr val="dk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grpSp>
        <p:nvGrpSpPr>
          <p:cNvPr id="310" name="Google Shape;310;p22"/>
          <p:cNvGrpSpPr/>
          <p:nvPr/>
        </p:nvGrpSpPr>
        <p:grpSpPr>
          <a:xfrm>
            <a:off x="488400" y="3734850"/>
            <a:ext cx="1942800" cy="880308"/>
            <a:chOff x="5331600" y="2286950"/>
            <a:chExt cx="1942800" cy="880308"/>
          </a:xfrm>
        </p:grpSpPr>
        <p:pic>
          <p:nvPicPr>
            <p:cNvPr id="311" name="Google Shape;311;p22" title="icons8-mehrere-eingänge-100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34950" y="2286950"/>
              <a:ext cx="207900" cy="20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2"/>
            <p:cNvSpPr txBox="1"/>
            <p:nvPr/>
          </p:nvSpPr>
          <p:spPr>
            <a:xfrm>
              <a:off x="5331600" y="2428625"/>
              <a:ext cx="19428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Input</a:t>
              </a:r>
              <a:endParaRPr sz="1200" i="1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Design-Skizze (unreleased)</a:t>
              </a:r>
              <a:endParaRPr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313" name="Google Shape;313;p22"/>
          <p:cNvGrpSpPr/>
          <p:nvPr/>
        </p:nvGrpSpPr>
        <p:grpSpPr>
          <a:xfrm>
            <a:off x="2482618" y="3734850"/>
            <a:ext cx="1689240" cy="880308"/>
            <a:chOff x="5331600" y="2286950"/>
            <a:chExt cx="2043600" cy="880308"/>
          </a:xfrm>
        </p:grpSpPr>
        <p:pic>
          <p:nvPicPr>
            <p:cNvPr id="314" name="Google Shape;314;p22" title="icons8-ausgabe-100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34950" y="2286950"/>
              <a:ext cx="207900" cy="20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22"/>
            <p:cNvSpPr txBox="1"/>
            <p:nvPr/>
          </p:nvSpPr>
          <p:spPr>
            <a:xfrm>
              <a:off x="5331600" y="2428625"/>
              <a:ext cx="20436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Output</a:t>
              </a:r>
              <a:endParaRPr sz="1200" i="1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3D-Konzept direkt im Raum via AR</a:t>
              </a:r>
              <a:endParaRPr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316" name="Google Shape;316;p22"/>
          <p:cNvGrpSpPr/>
          <p:nvPr/>
        </p:nvGrpSpPr>
        <p:grpSpPr>
          <a:xfrm>
            <a:off x="4467750" y="3721113"/>
            <a:ext cx="1881300" cy="880321"/>
            <a:chOff x="5331600" y="2286950"/>
            <a:chExt cx="1881300" cy="880321"/>
          </a:xfrm>
        </p:grpSpPr>
        <p:pic>
          <p:nvPicPr>
            <p:cNvPr id="317" name="Google Shape;317;p22" title="icons8-ansicht-von-vorn-100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34950" y="2286950"/>
              <a:ext cx="207900" cy="20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22"/>
            <p:cNvSpPr txBox="1"/>
            <p:nvPr/>
          </p:nvSpPr>
          <p:spPr>
            <a:xfrm>
              <a:off x="5331600" y="2428638"/>
              <a:ext cx="18813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i="1" dirty="0">
                  <a:solidFill>
                    <a:srgbClr val="0F00EE"/>
                  </a:solidFill>
                  <a:latin typeface="Inter Display ExtraBold" panose="02000903000000020004" pitchFamily="2" charset="0"/>
                  <a:ea typeface="Inter Display ExtraBold" panose="02000903000000020004" pitchFamily="2" charset="0"/>
                  <a:cs typeface="Inter Display ExtraBold" panose="02000903000000020004" pitchFamily="2" charset="0"/>
                  <a:sym typeface="Inter ExtraBold"/>
                </a:rPr>
                <a:t>Ziel</a:t>
              </a:r>
              <a:endParaRPr sz="1200" i="1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2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Schnellere interne Design-Abstimmung</a:t>
              </a:r>
              <a:endParaRPr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319" name="Google Shape;319;p22" title="icons8-design-10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4679" y="3144750"/>
            <a:ext cx="408650" cy="40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22"/>
          <p:cNvCxnSpPr/>
          <p:nvPr/>
        </p:nvCxnSpPr>
        <p:spPr>
          <a:xfrm>
            <a:off x="2314550" y="3801538"/>
            <a:ext cx="0" cy="762300"/>
          </a:xfrm>
          <a:prstGeom prst="straightConnector1">
            <a:avLst/>
          </a:prstGeom>
          <a:noFill/>
          <a:ln w="19050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22"/>
          <p:cNvCxnSpPr/>
          <p:nvPr/>
        </p:nvCxnSpPr>
        <p:spPr>
          <a:xfrm>
            <a:off x="4239596" y="3801538"/>
            <a:ext cx="0" cy="762300"/>
          </a:xfrm>
          <a:prstGeom prst="straightConnector1">
            <a:avLst/>
          </a:prstGeom>
          <a:noFill/>
          <a:ln w="19050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322;p22"/>
          <p:cNvSpPr/>
          <p:nvPr/>
        </p:nvSpPr>
        <p:spPr>
          <a:xfrm>
            <a:off x="6575900" y="2314675"/>
            <a:ext cx="2348100" cy="2452800"/>
          </a:xfrm>
          <a:prstGeom prst="roundRect">
            <a:avLst>
              <a:gd name="adj" fmla="val 16667"/>
            </a:avLst>
          </a:prstGeom>
          <a:solidFill>
            <a:srgbClr val="0F00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2"/>
          <p:cNvSpPr txBox="1"/>
          <p:nvPr/>
        </p:nvSpPr>
        <p:spPr>
          <a:xfrm>
            <a:off x="6809300" y="2872421"/>
            <a:ext cx="1881300" cy="181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FBDA0C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Kein</a:t>
            </a:r>
            <a:r>
              <a:rPr lang="de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 </a:t>
            </a:r>
            <a:endParaRPr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FBDA0C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Commitment </a:t>
            </a:r>
            <a:endParaRPr dirty="0">
              <a:solidFill>
                <a:srgbClr val="FBDA0C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nötig –</a:t>
            </a:r>
            <a:r>
              <a:rPr lang="de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nur ein gemeinsamer Pilot.</a:t>
            </a:r>
            <a:r>
              <a:rPr lang="de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endParaRPr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  <a:latin typeface="Inter 18pt SemiBold" panose="02000503000000020004" pitchFamily="2" charset="0"/>
                <a:ea typeface="Inter 18pt SemiBold" panose="02000503000000020004" pitchFamily="2" charset="0"/>
                <a:cs typeface="Inter"/>
                <a:sym typeface="Inter"/>
              </a:rPr>
              <a:t>GENERIO</a:t>
            </a:r>
            <a:r>
              <a:rPr lang="d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liefert, </a:t>
            </a:r>
            <a:r>
              <a:rPr lang="de" dirty="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IKEA </a:t>
            </a:r>
            <a:r>
              <a:rPr lang="d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bewertet.</a:t>
            </a:r>
            <a:endParaRPr sz="11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4" name="Google Shape;324;p22"/>
          <p:cNvSpPr/>
          <p:nvPr/>
        </p:nvSpPr>
        <p:spPr>
          <a:xfrm>
            <a:off x="323450" y="3023250"/>
            <a:ext cx="6081000" cy="1734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F00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22" title="icons8-air-pilot-hat-100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61325" y="2343525"/>
            <a:ext cx="577250" cy="5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7244050" y="1207425"/>
            <a:ext cx="1616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Track 3?</a:t>
            </a:r>
            <a:endParaRPr sz="1100" dirty="0">
              <a:solidFill>
                <a:schemeClr val="dk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Individuell </a:t>
            </a:r>
            <a:r>
              <a:rPr lang="de" sz="1100" dirty="0">
                <a:solidFill>
                  <a:schemeClr val="dk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→ ???</a:t>
            </a:r>
            <a:endParaRPr sz="800" dirty="0">
              <a:solidFill>
                <a:schemeClr val="dk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"/>
            </a:endParaRPr>
          </a:p>
        </p:txBody>
      </p:sp>
      <p:pic>
        <p:nvPicPr>
          <p:cNvPr id="327" name="Google Shape;327;p22" title="icons8-zauberwürfel-100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09300" y="1286062"/>
            <a:ext cx="408650" cy="4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2"/>
          <p:cNvSpPr/>
          <p:nvPr/>
        </p:nvSpPr>
        <p:spPr>
          <a:xfrm>
            <a:off x="323450" y="1148150"/>
            <a:ext cx="6081000" cy="1734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F00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2"/>
          <p:cNvSpPr txBox="1"/>
          <p:nvPr/>
        </p:nvSpPr>
        <p:spPr>
          <a:xfrm>
            <a:off x="6846450" y="1696700"/>
            <a:ext cx="18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Andere Herausforderung im Kopf? Sprechen wir darüber.</a:t>
            </a:r>
            <a:endParaRPr sz="10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0" name="Google Shape;330;p22"/>
          <p:cNvSpPr/>
          <p:nvPr/>
        </p:nvSpPr>
        <p:spPr>
          <a:xfrm>
            <a:off x="6575900" y="1145900"/>
            <a:ext cx="2284800" cy="999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F00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3" title="Gradient_GENERIO_011025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3"/>
          <p:cNvSpPr/>
          <p:nvPr/>
        </p:nvSpPr>
        <p:spPr>
          <a:xfrm>
            <a:off x="0" y="125"/>
            <a:ext cx="4645500" cy="5143500"/>
          </a:xfrm>
          <a:prstGeom prst="rect">
            <a:avLst/>
          </a:prstGeom>
          <a:solidFill>
            <a:srgbClr val="FBDA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3"/>
          <p:cNvSpPr txBox="1">
            <a:spLocks noGrp="1"/>
          </p:cNvSpPr>
          <p:nvPr>
            <p:ph type="sldNum" idx="12"/>
          </p:nvPr>
        </p:nvSpPr>
        <p:spPr>
          <a:xfrm>
            <a:off x="7883015" y="4767262"/>
            <a:ext cx="632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>
                <a:solidFill>
                  <a:srgbClr val="CBCBCB"/>
                </a:solidFill>
              </a:rPr>
              <a:t>9</a:t>
            </a:fld>
            <a:endParaRPr>
              <a:solidFill>
                <a:srgbClr val="CBCBCB"/>
              </a:solidFill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1168124" y="1007638"/>
            <a:ext cx="653790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Eine Partnerschaft.  </a:t>
            </a:r>
            <a:r>
              <a:rPr lang="de" sz="20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Zwei Gewinner.</a:t>
            </a:r>
            <a:endParaRPr sz="9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2019330" y="1454050"/>
            <a:ext cx="52188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Warum eine Innovationsp</a:t>
            </a: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artnerschaft Win-Win ist.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1" name="Google Shape;341;p23"/>
          <p:cNvSpPr txBox="1"/>
          <p:nvPr/>
        </p:nvSpPr>
        <p:spPr>
          <a:xfrm>
            <a:off x="323438" y="4800238"/>
            <a:ext cx="453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900">
                <a:solidFill>
                  <a:srgbClr val="0F00EE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900">
                <a:solidFill>
                  <a:srgbClr val="0F00EE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× GENERIO | Partnerschafts-Proposal</a:t>
            </a:r>
            <a:endParaRPr sz="900">
              <a:solidFill>
                <a:srgbClr val="0F00EE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42" name="Google Shape;342;p23"/>
          <p:cNvSpPr txBox="1"/>
          <p:nvPr/>
        </p:nvSpPr>
        <p:spPr>
          <a:xfrm>
            <a:off x="323450" y="2024500"/>
            <a:ext cx="38649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Was</a:t>
            </a:r>
            <a:r>
              <a:rPr lang="de" sz="1600" dirty="0">
                <a:solidFill>
                  <a:srgbClr val="0F00EE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600" dirty="0">
                <a:solidFill>
                  <a:srgbClr val="0F00EE"/>
                </a:solidFill>
                <a:latin typeface="Poppins Black"/>
                <a:ea typeface="Poppins Black"/>
                <a:cs typeface="Poppins Black"/>
                <a:sym typeface="Poppins Black"/>
              </a:rPr>
              <a:t>IKEA</a:t>
            </a:r>
            <a:r>
              <a:rPr lang="de" sz="1600" dirty="0">
                <a:solidFill>
                  <a:srgbClr val="0F00EE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de" sz="1600" dirty="0">
                <a:solidFill>
                  <a:srgbClr val="0F00EE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gewinnt</a:t>
            </a:r>
            <a:endParaRPr sz="1600" dirty="0">
              <a:solidFill>
                <a:srgbClr val="0F00EE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Risikoarme Exploration von Human-Centered AI</a:t>
            </a:r>
            <a:endParaRPr sz="12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Beschleunigung der Content-Pipeline</a:t>
            </a:r>
            <a:endParaRPr sz="12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Volle IP-Sicherheit</a:t>
            </a:r>
            <a:endParaRPr sz="12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200" i="1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Schnellere Time-to-Market für neue Produkte</a:t>
            </a:r>
            <a:endParaRPr sz="8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rgbClr val="0F00EE"/>
                </a:solidFill>
                <a:latin typeface="Inter"/>
                <a:ea typeface="Inter"/>
                <a:cs typeface="Inter"/>
                <a:sym typeface="Inter"/>
              </a:rPr>
              <a:t>Unterstützung der Digital- &amp; Omnichannel-Strategie</a:t>
            </a:r>
            <a:endParaRPr sz="800" i="1" dirty="0">
              <a:solidFill>
                <a:srgbClr val="0F00E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3" name="Google Shape;343;p23"/>
          <p:cNvSpPr txBox="1"/>
          <p:nvPr/>
        </p:nvSpPr>
        <p:spPr>
          <a:xfrm>
            <a:off x="5093675" y="2024500"/>
            <a:ext cx="38091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dirty="0">
                <a:solidFill>
                  <a:schemeClr val="lt1"/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  <a:sym typeface="Inter ExtraBold"/>
              </a:rPr>
              <a:t>Was GENERIO gewinnt</a:t>
            </a:r>
            <a:endParaRPr sz="1600" dirty="0">
              <a:solidFill>
                <a:schemeClr val="lt1"/>
              </a:solidFill>
              <a:latin typeface="Inter Display ExtraBold" panose="02000903000000020004" pitchFamily="2" charset="0"/>
              <a:ea typeface="Inter Display ExtraBold" panose="02000903000000020004" pitchFamily="2" charset="0"/>
              <a:cs typeface="Inter Display ExtraBold" panose="02000903000000020004" pitchFamily="2" charset="0"/>
              <a:sym typeface="Inter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Enterprise-Validierung durch führenden Konzern</a:t>
            </a:r>
            <a:endParaRPr sz="120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Technisches Feedback aus der Praxis</a:t>
            </a:r>
            <a:endParaRPr sz="120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Referenz &amp; Case Study</a:t>
            </a:r>
            <a:endParaRPr sz="120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44" name="Google Shape;344;p23" title="icons8-approval-1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092" y="2119125"/>
            <a:ext cx="236325" cy="2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3" title="icons8-approval-100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4067" y="2604650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3" title="icons8-approval-100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4067" y="2921704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3" title="icons8-approval-100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4067" y="3244119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3" title="icons8-approval-100 (3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7350" y="2119125"/>
            <a:ext cx="236325" cy="2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3" title="icons8-approval-100 (2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5418" y="2604650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3" title="icons8-approval-100 (2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5425" y="2921688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3" title="icons8-approval-100 (2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5425" y="3244125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 title="GENERIO_Bildmarke_weiss.png"/>
          <p:cNvPicPr preferRelativeResize="0"/>
          <p:nvPr/>
        </p:nvPicPr>
        <p:blipFill rotWithShape="1">
          <a:blip r:embed="rId8">
            <a:alphaModFix/>
          </a:blip>
          <a:srcRect t="29" b="19"/>
          <a:stretch/>
        </p:blipFill>
        <p:spPr>
          <a:xfrm>
            <a:off x="8515434" y="284873"/>
            <a:ext cx="408638" cy="45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3" title="icons8-approval-100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4066" y="3528765"/>
            <a:ext cx="180175" cy="1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 title="icons8-approval-100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4066" y="3827225"/>
            <a:ext cx="180175" cy="1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Bildschirmpräsentation (16:9)</PresentationFormat>
  <Paragraphs>248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2" baseType="lpstr">
      <vt:lpstr>Arial</vt:lpstr>
      <vt:lpstr>Inter 18pt SemiBold</vt:lpstr>
      <vt:lpstr>Century Gothic</vt:lpstr>
      <vt:lpstr>Inter Display ExtraBold</vt:lpstr>
      <vt:lpstr>Poppins ExtraBold</vt:lpstr>
      <vt:lpstr>Inter SemiBold</vt:lpstr>
      <vt:lpstr>Inter ExtraBold</vt:lpstr>
      <vt:lpstr>Poppins</vt:lpstr>
      <vt:lpstr>Poppins Black</vt:lpstr>
      <vt:lpstr>Inter</vt:lpstr>
      <vt:lpstr>Simple Light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Ramin Kirchner</dc:creator>
  <cp:lastModifiedBy>Ramin Kirchner</cp:lastModifiedBy>
  <cp:revision>3</cp:revision>
  <cp:lastPrinted>2026-01-26T12:18:08Z</cp:lastPrinted>
  <dcterms:modified xsi:type="dcterms:W3CDTF">2026-01-26T13:16:10Z</dcterms:modified>
</cp:coreProperties>
</file>